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52.jpg" ContentType="image/png"/>
  <Override PartName="/ppt/notesSlides/notesSlide16.xml" ContentType="application/vnd.openxmlformats-officedocument.presentationml.notesSlide+xml"/>
  <Override PartName="/ppt/media/image56.jpg" ContentType="image/png"/>
  <Override PartName="/ppt/media/image57.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60"/>
  </p:notesMasterIdLst>
  <p:sldIdLst>
    <p:sldId id="256" r:id="rId2"/>
    <p:sldId id="257" r:id="rId3"/>
    <p:sldId id="279" r:id="rId4"/>
    <p:sldId id="258" r:id="rId5"/>
    <p:sldId id="291" r:id="rId6"/>
    <p:sldId id="278" r:id="rId7"/>
    <p:sldId id="283" r:id="rId8"/>
    <p:sldId id="280" r:id="rId9"/>
    <p:sldId id="330" r:id="rId10"/>
    <p:sldId id="259" r:id="rId11"/>
    <p:sldId id="284" r:id="rId12"/>
    <p:sldId id="285" r:id="rId13"/>
    <p:sldId id="286" r:id="rId14"/>
    <p:sldId id="282" r:id="rId15"/>
    <p:sldId id="265" r:id="rId16"/>
    <p:sldId id="287" r:id="rId17"/>
    <p:sldId id="262" r:id="rId18"/>
    <p:sldId id="322" r:id="rId19"/>
    <p:sldId id="321" r:id="rId20"/>
    <p:sldId id="300" r:id="rId21"/>
    <p:sldId id="295" r:id="rId22"/>
    <p:sldId id="294" r:id="rId23"/>
    <p:sldId id="296" r:id="rId24"/>
    <p:sldId id="297" r:id="rId25"/>
    <p:sldId id="298" r:id="rId26"/>
    <p:sldId id="299" r:id="rId27"/>
    <p:sldId id="320" r:id="rId28"/>
    <p:sldId id="301" r:id="rId29"/>
    <p:sldId id="323" r:id="rId30"/>
    <p:sldId id="324" r:id="rId31"/>
    <p:sldId id="325" r:id="rId32"/>
    <p:sldId id="316" r:id="rId33"/>
    <p:sldId id="317" r:id="rId34"/>
    <p:sldId id="318" r:id="rId35"/>
    <p:sldId id="302" r:id="rId36"/>
    <p:sldId id="304" r:id="rId37"/>
    <p:sldId id="303" r:id="rId38"/>
    <p:sldId id="331" r:id="rId39"/>
    <p:sldId id="327" r:id="rId40"/>
    <p:sldId id="328" r:id="rId41"/>
    <p:sldId id="329" r:id="rId42"/>
    <p:sldId id="312" r:id="rId43"/>
    <p:sldId id="292" r:id="rId44"/>
    <p:sldId id="293" r:id="rId45"/>
    <p:sldId id="342" r:id="rId46"/>
    <p:sldId id="343" r:id="rId47"/>
    <p:sldId id="314" r:id="rId48"/>
    <p:sldId id="333" r:id="rId49"/>
    <p:sldId id="260" r:id="rId50"/>
    <p:sldId id="335" r:id="rId51"/>
    <p:sldId id="336" r:id="rId52"/>
    <p:sldId id="337" r:id="rId53"/>
    <p:sldId id="338" r:id="rId54"/>
    <p:sldId id="339" r:id="rId55"/>
    <p:sldId id="340" r:id="rId56"/>
    <p:sldId id="341" r:id="rId57"/>
    <p:sldId id="289" r:id="rId58"/>
    <p:sldId id="290" r:id="rId59"/>
  </p:sldIdLst>
  <p:sldSz cx="18288000" cy="10287000"/>
  <p:notesSz cx="6858000" cy="9144000"/>
  <p:embeddedFontLst>
    <p:embeddedFont>
      <p:font typeface="Archivo Black" panose="020B0604020202020204" charset="0"/>
      <p:regular r:id="rId61"/>
    </p:embeddedFont>
    <p:embeddedFont>
      <p:font typeface="Comic Sans MS" panose="030F0702030302020204" pitchFamily="66" charset="0"/>
      <p:regular r:id="rId62"/>
      <p:bold r:id="rId63"/>
      <p:italic r:id="rId64"/>
      <p:boldItalic r:id="rId65"/>
    </p:embeddedFont>
    <p:embeddedFont>
      <p:font typeface="Microsoft YaHei" panose="020B0503020204020204" pitchFamily="34" charset="-122"/>
      <p:regular r:id="rId66"/>
      <p:bold r:id="rId67"/>
    </p:embeddedFont>
    <p:embeddedFont>
      <p:font typeface="Noto Sans" panose="020B0502040504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85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4FE34E-8F85-473B-ACDC-6AC4210F5BB2}">
  <a:tblStyle styleId="{1C4FE34E-8F85-473B-ACDC-6AC4210F5B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CE42D54-45A5-F12E-4D0A-E42C238975D5}"/>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2BE08E8-CAD3-7309-B4C5-1C14E9713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FEB33DAA-973D-D5D6-38B1-82EE05942D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02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E141AF2-2501-B926-86CF-2B47CFBDE860}"/>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2BEC11EF-9974-6933-CCAE-8B52681D08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3678B8C5-BF14-A586-07CF-92B043A7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44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E729A5A-8361-C4CF-D649-6E7300561F17}"/>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7B3B3AD1-03CB-F218-7C5B-B9DAA3EEFE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161D9821-D5B0-47AB-A22E-9803EDC3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12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FBEBE20-52EE-6D9F-7578-373A254A5AA9}"/>
            </a:ext>
          </a:extLst>
        </p:cNvPr>
        <p:cNvGrpSpPr/>
        <p:nvPr/>
      </p:nvGrpSpPr>
      <p:grpSpPr>
        <a:xfrm>
          <a:off x="0" y="0"/>
          <a:ext cx="0" cy="0"/>
          <a:chOff x="0" y="0"/>
          <a:chExt cx="0" cy="0"/>
        </a:xfrm>
      </p:grpSpPr>
      <p:sp>
        <p:nvSpPr>
          <p:cNvPr id="188" name="Google Shape;188;p10:notes">
            <a:extLst>
              <a:ext uri="{FF2B5EF4-FFF2-40B4-BE49-F238E27FC236}">
                <a16:creationId xmlns:a16="http://schemas.microsoft.com/office/drawing/2014/main" id="{138AC843-091E-EF23-4E29-96160A3072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a:extLst>
              <a:ext uri="{FF2B5EF4-FFF2-40B4-BE49-F238E27FC236}">
                <a16:creationId xmlns:a16="http://schemas.microsoft.com/office/drawing/2014/main" id="{1BCCF95A-1D4B-AF01-4022-50334E7688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47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BC00C2A-4E24-E4C7-C9F3-9ED711BED4C1}"/>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062E3E4E-6882-8C94-72E9-F53A047867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958679F2-3F0E-AA5F-6EE0-4EE22D1E9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93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B7589BB1-4640-E43F-5F46-6E6C942B3D07}"/>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C0EDD4F1-6574-CE5E-6ED9-737372BD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a:extLst>
              <a:ext uri="{FF2B5EF4-FFF2-40B4-BE49-F238E27FC236}">
                <a16:creationId xmlns:a16="http://schemas.microsoft.com/office/drawing/2014/main" id="{F485C8AB-D1D5-2E70-876E-CE05BE9234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307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22223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04B2A60E-F6A7-1431-82A8-7188AB359726}"/>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A9E7939C-5934-0D79-2FC7-31BCEDCEF2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8CFE9BF0-4CA2-DFFE-AA64-BDCFC141E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3F5608B6-D155-6DE0-3BB8-0FA9A056150A}"/>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7B397E4C-8DCB-28DF-E4D8-31CF51881C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4A7831D7-56BB-BD7F-03CC-515CF6C3A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F4DE9C3-0B7B-19DE-2704-A069B849770C}"/>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0F8B0A73-854D-E4D5-C9C2-BA9F841A45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5DF872EF-619F-3055-DAFA-053CFCF161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73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968EB0F5-9F16-E6BC-1B96-D697FF4E2DEB}"/>
            </a:ext>
          </a:extLst>
        </p:cNvPr>
        <p:cNvGrpSpPr/>
        <p:nvPr/>
      </p:nvGrpSpPr>
      <p:grpSpPr>
        <a:xfrm>
          <a:off x="0" y="0"/>
          <a:ext cx="0" cy="0"/>
          <a:chOff x="0" y="0"/>
          <a:chExt cx="0" cy="0"/>
        </a:xfrm>
      </p:grpSpPr>
      <p:sp>
        <p:nvSpPr>
          <p:cNvPr id="73" name="Google Shape;73;p3:notes">
            <a:extLst>
              <a:ext uri="{FF2B5EF4-FFF2-40B4-BE49-F238E27FC236}">
                <a16:creationId xmlns:a16="http://schemas.microsoft.com/office/drawing/2014/main" id="{FA3C8BDF-2593-ADE4-88FD-2123663208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3:notes">
            <a:extLst>
              <a:ext uri="{FF2B5EF4-FFF2-40B4-BE49-F238E27FC236}">
                <a16:creationId xmlns:a16="http://schemas.microsoft.com/office/drawing/2014/main" id="{193239EC-FC96-7564-9A5C-1B5967863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505758B-BCDA-DC22-2C5F-3D3D187AC356}"/>
            </a:ext>
          </a:extLst>
        </p:cNvPr>
        <p:cNvGrpSpPr/>
        <p:nvPr/>
      </p:nvGrpSpPr>
      <p:grpSpPr>
        <a:xfrm>
          <a:off x="0" y="0"/>
          <a:ext cx="0" cy="0"/>
          <a:chOff x="0" y="0"/>
          <a:chExt cx="0" cy="0"/>
        </a:xfrm>
      </p:grpSpPr>
      <p:sp>
        <p:nvSpPr>
          <p:cNvPr id="97" name="Google Shape;97;p4:notes">
            <a:extLst>
              <a:ext uri="{FF2B5EF4-FFF2-40B4-BE49-F238E27FC236}">
                <a16:creationId xmlns:a16="http://schemas.microsoft.com/office/drawing/2014/main" id="{6F2A0ADC-5F79-D4D2-1930-ABC4AD2CA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a:extLst>
              <a:ext uri="{FF2B5EF4-FFF2-40B4-BE49-F238E27FC236}">
                <a16:creationId xmlns:a16="http://schemas.microsoft.com/office/drawing/2014/main" id="{40C7170B-DEE4-D18A-A9E0-F9A15380C2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990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1.jpg"/><Relationship Id="rId7" Type="http://schemas.openxmlformats.org/officeDocument/2006/relationships/image" Target="../media/image79.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tmw/2025S-RushHour/blob/main/Documents/Team_Working_Agreement/Rush%20Hour_Team%20Agreement.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3" name="Google Shape;43;p10"/>
          <p:cNvSpPr/>
          <p:nvPr/>
        </p:nvSpPr>
        <p:spPr>
          <a:xfrm>
            <a:off x="6077627" y="6573082"/>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3">
              <a:alphaModFix/>
            </a:blip>
            <a:stretch>
              <a:fillRect/>
            </a:stretch>
          </a:blipFill>
          <a:ln>
            <a:noFill/>
          </a:ln>
        </p:spPr>
        <p:txBody>
          <a:bodyPr/>
          <a:lstStyle/>
          <a:p>
            <a:endParaRPr lang="en-IN"/>
          </a:p>
        </p:txBody>
      </p:sp>
      <p:grpSp>
        <p:nvGrpSpPr>
          <p:cNvPr id="44" name="Google Shape;44;p10"/>
          <p:cNvGrpSpPr/>
          <p:nvPr/>
        </p:nvGrpSpPr>
        <p:grpSpPr>
          <a:xfrm>
            <a:off x="1028700" y="5022310"/>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txBody>
            <a:bodyPr/>
            <a:lstStyle/>
            <a:p>
              <a:endParaRPr lang="en-IN"/>
            </a:p>
          </p:txBody>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 name="Google Shape;47;p10"/>
          <p:cNvGrpSpPr/>
          <p:nvPr/>
        </p:nvGrpSpPr>
        <p:grpSpPr>
          <a:xfrm>
            <a:off x="777978" y="7997750"/>
            <a:ext cx="5299649" cy="1545616"/>
            <a:chOff x="0" y="-66667"/>
            <a:chExt cx="8771002" cy="2060820"/>
          </a:xfrm>
        </p:grpSpPr>
        <p:sp>
          <p:nvSpPr>
            <p:cNvPr id="48" name="Google Shape;48;p10"/>
            <p:cNvSpPr txBox="1"/>
            <p:nvPr/>
          </p:nvSpPr>
          <p:spPr>
            <a:xfrm>
              <a:off x="774760" y="-66667"/>
              <a:ext cx="7996242" cy="20608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Team 1 – Rush Hour</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CS691</a:t>
              </a:r>
            </a:p>
            <a:p>
              <a:pPr marL="0" marR="0" lvl="0" indent="0" algn="l" rtl="0">
                <a:lnSpc>
                  <a:spcPct val="100000"/>
                </a:lnSpc>
                <a:spcBef>
                  <a:spcPts val="0"/>
                </a:spcBef>
                <a:spcAft>
                  <a:spcPts val="0"/>
                </a:spcAft>
                <a:buNone/>
              </a:pPr>
              <a:r>
                <a:rPr lang="en-US" sz="3348" dirty="0">
                  <a:solidFill>
                    <a:srgbClr val="FFFFFF"/>
                  </a:solidFill>
                  <a:latin typeface="Noto Sans" panose="020B0502040504020204" pitchFamily="34" charset="0"/>
                  <a:ea typeface="Noto Sans" panose="020B0502040504020204" pitchFamily="34" charset="0"/>
                  <a:cs typeface="Noto Sans" panose="020B0502040504020204" pitchFamily="34" charset="0"/>
                  <a:sym typeface="PT Serif"/>
                </a:rPr>
                <a:t>April 2025</a:t>
              </a:r>
            </a:p>
          </p:txBody>
        </p:sp>
        <p:sp>
          <p:nvSpPr>
            <p:cNvPr id="49" name="Google Shape;49;p10"/>
            <p:cNvSpPr/>
            <p:nvPr/>
          </p:nvSpPr>
          <p:spPr>
            <a:xfrm>
              <a:off x="0" y="57219"/>
              <a:ext cx="612216" cy="612216"/>
            </a:xfrm>
            <a:custGeom>
              <a:avLst/>
              <a:gdLst/>
              <a:ahLst/>
              <a:cxnLst/>
              <a:rect l="l" t="t" r="r" b="b"/>
              <a:pathLst>
                <a:path w="612216" h="612216" extrusionOk="0">
                  <a:moveTo>
                    <a:pt x="0" y="0"/>
                  </a:moveTo>
                  <a:lnTo>
                    <a:pt x="612216" y="0"/>
                  </a:lnTo>
                  <a:lnTo>
                    <a:pt x="612216" y="612216"/>
                  </a:lnTo>
                  <a:lnTo>
                    <a:pt x="0" y="612216"/>
                  </a:lnTo>
                  <a:lnTo>
                    <a:pt x="0" y="0"/>
                  </a:lnTo>
                  <a:close/>
                </a:path>
              </a:pathLst>
            </a:custGeom>
            <a:blipFill rotWithShape="1">
              <a:blip r:embed="rId4">
                <a:alphaModFix/>
              </a:blip>
              <a:stretch>
                <a:fillRect/>
              </a:stretch>
            </a:blipFill>
            <a:ln>
              <a:noFill/>
            </a:ln>
          </p:spPr>
          <p:txBody>
            <a:bodyPr/>
            <a:lstStyle/>
            <a:p>
              <a:endParaRPr lang="en-IN"/>
            </a:p>
          </p:txBody>
        </p:sp>
      </p:grpSp>
      <p:sp>
        <p:nvSpPr>
          <p:cNvPr id="50" name="Google Shape;50;p10"/>
          <p:cNvSpPr txBox="1"/>
          <p:nvPr/>
        </p:nvSpPr>
        <p:spPr>
          <a:xfrm>
            <a:off x="777978" y="1212565"/>
            <a:ext cx="92454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dirty="0" err="1">
                <a:solidFill>
                  <a:srgbClr val="FFFFFF"/>
                </a:solidFill>
                <a:latin typeface="Microsoft YaHei" panose="020B0503020204020204" pitchFamily="34" charset="-122"/>
                <a:ea typeface="Microsoft YaHei" panose="020B0503020204020204" pitchFamily="34" charset="-122"/>
                <a:cs typeface="Archivo Black"/>
                <a:sym typeface="Archivo Black"/>
              </a:rPr>
              <a:t>uS</a:t>
            </a:r>
            <a:r>
              <a:rPr lang="en-US" sz="7200" b="1" i="0" u="none" strike="noStrike" cap="none" dirty="0" err="1">
                <a:solidFill>
                  <a:srgbClr val="FFFFFF"/>
                </a:solidFill>
                <a:latin typeface="Microsoft YaHei" panose="020B0503020204020204" pitchFamily="34" charset="-122"/>
                <a:ea typeface="Microsoft YaHei" panose="020B0503020204020204" pitchFamily="34" charset="-122"/>
                <a:cs typeface="Archivo Black"/>
                <a:sym typeface="Archivo Black"/>
              </a:rPr>
              <a:t>park</a:t>
            </a:r>
            <a:r>
              <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a:t>
            </a:r>
          </a:p>
          <a:p>
            <a:pPr marL="0" marR="0" lvl="0" indent="0" algn="l" rtl="0">
              <a:lnSpc>
                <a:spcPct val="100000"/>
              </a:lnSpc>
              <a:spcBef>
                <a:spcPts val="0"/>
              </a:spcBef>
              <a:spcAft>
                <a:spcPts val="0"/>
              </a:spcAft>
              <a:buNone/>
            </a:pPr>
            <a:r>
              <a:rPr lang="en-US" sz="7200" b="1" dirty="0">
                <a:solidFill>
                  <a:srgbClr val="FFFFFF"/>
                </a:solidFill>
                <a:latin typeface="Microsoft YaHei" panose="020B0503020204020204" pitchFamily="34" charset="-122"/>
                <a:ea typeface="Microsoft YaHei" panose="020B0503020204020204" pitchFamily="34" charset="-122"/>
                <a:cs typeface="Archivo Black"/>
                <a:sym typeface="Archivo Black"/>
              </a:rPr>
              <a:t>AI Medical Assistor </a:t>
            </a:r>
            <a:endParaRPr lang="en-US" sz="72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endParaRPr>
          </a:p>
        </p:txBody>
      </p:sp>
      <p:sp>
        <p:nvSpPr>
          <p:cNvPr id="51" name="Google Shape;51;p10"/>
          <p:cNvSpPr txBox="1"/>
          <p:nvPr/>
        </p:nvSpPr>
        <p:spPr>
          <a:xfrm>
            <a:off x="1028699" y="5607797"/>
            <a:ext cx="5858797" cy="872098"/>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4048" dirty="0">
                <a:solidFill>
                  <a:srgbClr val="71CBEF"/>
                </a:solidFill>
                <a:latin typeface="Noto Sans"/>
                <a:ea typeface="Noto Sans"/>
                <a:cs typeface="Noto Sans"/>
                <a:sym typeface="Noto Sans"/>
              </a:rPr>
              <a:t>Sprint 2 Presentation</a:t>
            </a:r>
            <a:endParaRPr dirty="0"/>
          </a:p>
        </p:txBody>
      </p:sp>
      <p:pic>
        <p:nvPicPr>
          <p:cNvPr id="9" name="Picture 8">
            <a:extLst>
              <a:ext uri="{FF2B5EF4-FFF2-40B4-BE49-F238E27FC236}">
                <a16:creationId xmlns:a16="http://schemas.microsoft.com/office/drawing/2014/main" id="{CAAEEFCB-99E5-2FE0-E700-EF8D9602A436}"/>
              </a:ext>
            </a:extLst>
          </p:cNvPr>
          <p:cNvPicPr>
            <a:picLocks noChangeAspect="1"/>
          </p:cNvPicPr>
          <p:nvPr/>
        </p:nvPicPr>
        <p:blipFill>
          <a:blip r:embed="rId5"/>
          <a:stretch>
            <a:fillRect/>
          </a:stretch>
        </p:blipFill>
        <p:spPr>
          <a:xfrm>
            <a:off x="11715749" y="-19903"/>
            <a:ext cx="7205599" cy="81105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sp>
        <p:nvSpPr>
          <p:cNvPr id="102" name="Google Shape;102;p13"/>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1</a:t>
            </a:r>
            <a:endParaRPr lang="en-US" dirty="0"/>
          </a:p>
        </p:txBody>
      </p:sp>
      <p:sp>
        <p:nvSpPr>
          <p:cNvPr id="105" name="Google Shape;105;p13"/>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5" name="Picture 4">
            <a:extLst>
              <a:ext uri="{FF2B5EF4-FFF2-40B4-BE49-F238E27FC236}">
                <a16:creationId xmlns:a16="http://schemas.microsoft.com/office/drawing/2014/main" id="{C3C67731-B92C-7C0D-F7DE-56D620BB1BB9}"/>
              </a:ext>
            </a:extLst>
          </p:cNvPr>
          <p:cNvPicPr>
            <a:picLocks noChangeAspect="1"/>
          </p:cNvPicPr>
          <p:nvPr/>
        </p:nvPicPr>
        <p:blipFill>
          <a:blip r:embed="rId3"/>
          <a:stretch>
            <a:fillRect/>
          </a:stretch>
        </p:blipFill>
        <p:spPr>
          <a:xfrm>
            <a:off x="8415339" y="20846"/>
            <a:ext cx="7543800" cy="10287000"/>
          </a:xfrm>
          <a:prstGeom prst="rect">
            <a:avLst/>
          </a:prstGeom>
        </p:spPr>
      </p:pic>
      <p:pic>
        <p:nvPicPr>
          <p:cNvPr id="6" name="Picture 5">
            <a:extLst>
              <a:ext uri="{FF2B5EF4-FFF2-40B4-BE49-F238E27FC236}">
                <a16:creationId xmlns:a16="http://schemas.microsoft.com/office/drawing/2014/main" id="{8A3B0E18-3C67-AEAF-225E-116DB153B204}"/>
              </a:ext>
            </a:extLst>
          </p:cNvPr>
          <p:cNvPicPr>
            <a:picLocks noChangeAspect="1"/>
          </p:cNvPicPr>
          <p:nvPr/>
        </p:nvPicPr>
        <p:blipFill>
          <a:blip r:embed="rId4"/>
          <a:stretch>
            <a:fillRect/>
          </a:stretch>
        </p:blipFill>
        <p:spPr>
          <a:xfrm>
            <a:off x="16130563" y="-57149"/>
            <a:ext cx="2348464" cy="2643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D016831B-833B-E7D2-6086-947EA2846831}"/>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E623A962-CC86-C8EE-0386-D4DDC1E984B7}"/>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0C09C578-E70E-30BB-2596-47AC4F4CE9BD}"/>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2</a:t>
            </a:r>
            <a:endParaRPr lang="en-US" dirty="0"/>
          </a:p>
        </p:txBody>
      </p:sp>
      <p:sp>
        <p:nvSpPr>
          <p:cNvPr id="105" name="Google Shape;105;p13">
            <a:extLst>
              <a:ext uri="{FF2B5EF4-FFF2-40B4-BE49-F238E27FC236}">
                <a16:creationId xmlns:a16="http://schemas.microsoft.com/office/drawing/2014/main" id="{991A8DC7-DE5C-DD6E-9E87-49A774F50BB3}"/>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33A0701A-64C6-611E-6D81-1223FD50FB35}"/>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1471C8CF-066D-40E6-E1FC-76AEDF794580}"/>
              </a:ext>
            </a:extLst>
          </p:cNvPr>
          <p:cNvPicPr>
            <a:picLocks noChangeAspect="1"/>
          </p:cNvPicPr>
          <p:nvPr/>
        </p:nvPicPr>
        <p:blipFill>
          <a:blip r:embed="rId3"/>
          <a:stretch>
            <a:fillRect/>
          </a:stretch>
        </p:blipFill>
        <p:spPr>
          <a:xfrm>
            <a:off x="8112587" y="0"/>
            <a:ext cx="7903185" cy="10287000"/>
          </a:xfrm>
          <a:prstGeom prst="rect">
            <a:avLst/>
          </a:prstGeom>
        </p:spPr>
      </p:pic>
      <p:pic>
        <p:nvPicPr>
          <p:cNvPr id="5" name="Picture 4">
            <a:extLst>
              <a:ext uri="{FF2B5EF4-FFF2-40B4-BE49-F238E27FC236}">
                <a16:creationId xmlns:a16="http://schemas.microsoft.com/office/drawing/2014/main" id="{10B1ED62-39BA-EF15-D873-51F3A74842E1}"/>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54158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74A3E93-DD7A-25F3-30A7-1F8C3F100DE2}"/>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A8A55114-A885-B35C-F4DC-CFA99C03CA9A}"/>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DE85ED02-9F56-8243-0CCA-6F1E5F979255}"/>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3</a:t>
            </a:r>
            <a:endParaRPr lang="en-US" dirty="0"/>
          </a:p>
        </p:txBody>
      </p:sp>
      <p:sp>
        <p:nvSpPr>
          <p:cNvPr id="105" name="Google Shape;105;p13">
            <a:extLst>
              <a:ext uri="{FF2B5EF4-FFF2-40B4-BE49-F238E27FC236}">
                <a16:creationId xmlns:a16="http://schemas.microsoft.com/office/drawing/2014/main" id="{67E6070D-A87B-0FC4-730F-C55BB77ABCEC}"/>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55CBDF1A-94DC-58E5-F210-A093480FDB20}"/>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0D5082FE-136D-2D0D-A5A5-844B691921BC}"/>
              </a:ext>
            </a:extLst>
          </p:cNvPr>
          <p:cNvPicPr>
            <a:picLocks noChangeAspect="1"/>
          </p:cNvPicPr>
          <p:nvPr/>
        </p:nvPicPr>
        <p:blipFill>
          <a:blip r:embed="rId3"/>
          <a:stretch>
            <a:fillRect/>
          </a:stretch>
        </p:blipFill>
        <p:spPr>
          <a:xfrm>
            <a:off x="7772400" y="23868"/>
            <a:ext cx="8032015" cy="10263132"/>
          </a:xfrm>
          <a:prstGeom prst="rect">
            <a:avLst/>
          </a:prstGeom>
        </p:spPr>
      </p:pic>
      <p:pic>
        <p:nvPicPr>
          <p:cNvPr id="5" name="Picture 4">
            <a:extLst>
              <a:ext uri="{FF2B5EF4-FFF2-40B4-BE49-F238E27FC236}">
                <a16:creationId xmlns:a16="http://schemas.microsoft.com/office/drawing/2014/main" id="{2451D273-C82D-466E-1BC3-0AA3EE2F30F7}"/>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3505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B6DE1225-575A-00E7-177E-FC2D200F0C73}"/>
            </a:ext>
          </a:extLst>
        </p:cNvPr>
        <p:cNvGrpSpPr/>
        <p:nvPr/>
      </p:nvGrpSpPr>
      <p:grpSpPr>
        <a:xfrm>
          <a:off x="0" y="0"/>
          <a:ext cx="0" cy="0"/>
          <a:chOff x="0" y="0"/>
          <a:chExt cx="0" cy="0"/>
        </a:xfrm>
      </p:grpSpPr>
      <p:sp>
        <p:nvSpPr>
          <p:cNvPr id="102" name="Google Shape;102;p13">
            <a:extLst>
              <a:ext uri="{FF2B5EF4-FFF2-40B4-BE49-F238E27FC236}">
                <a16:creationId xmlns:a16="http://schemas.microsoft.com/office/drawing/2014/main" id="{7B5F5850-241F-9A12-5E8A-F4A462AE0B1E}"/>
              </a:ext>
            </a:extLst>
          </p:cNvPr>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3" name="Google Shape;103;p13">
            <a:extLst>
              <a:ext uri="{FF2B5EF4-FFF2-40B4-BE49-F238E27FC236}">
                <a16:creationId xmlns:a16="http://schemas.microsoft.com/office/drawing/2014/main" id="{8D417E0F-7C5F-61D3-D934-A145C0E99B0F}"/>
              </a:ext>
            </a:extLst>
          </p:cNvPr>
          <p:cNvSpPr txBox="1"/>
          <p:nvPr/>
        </p:nvSpPr>
        <p:spPr>
          <a:xfrm>
            <a:off x="777407" y="1116340"/>
            <a:ext cx="9254085"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71CBEF"/>
                </a:solidFill>
                <a:latin typeface="Archivo Black"/>
                <a:sym typeface="Archivo Black"/>
              </a:rPr>
              <a:t>Persona 4</a:t>
            </a:r>
            <a:endParaRPr lang="en-US" dirty="0"/>
          </a:p>
        </p:txBody>
      </p:sp>
      <p:sp>
        <p:nvSpPr>
          <p:cNvPr id="105" name="Google Shape;105;p13">
            <a:extLst>
              <a:ext uri="{FF2B5EF4-FFF2-40B4-BE49-F238E27FC236}">
                <a16:creationId xmlns:a16="http://schemas.microsoft.com/office/drawing/2014/main" id="{E0AB05E3-A850-FB11-78AC-87DB187E20F9}"/>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C59DAEA8-4D25-B765-E3E1-96EF7FFD1A5D}"/>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4" name="Picture 3">
            <a:extLst>
              <a:ext uri="{FF2B5EF4-FFF2-40B4-BE49-F238E27FC236}">
                <a16:creationId xmlns:a16="http://schemas.microsoft.com/office/drawing/2014/main" id="{3065AFE8-B432-1693-EB84-F4A0A25B466C}"/>
              </a:ext>
            </a:extLst>
          </p:cNvPr>
          <p:cNvPicPr>
            <a:picLocks noChangeAspect="1"/>
          </p:cNvPicPr>
          <p:nvPr/>
        </p:nvPicPr>
        <p:blipFill>
          <a:blip r:embed="rId3"/>
          <a:stretch>
            <a:fillRect/>
          </a:stretch>
        </p:blipFill>
        <p:spPr>
          <a:xfrm>
            <a:off x="8193219" y="0"/>
            <a:ext cx="7837355" cy="10286999"/>
          </a:xfrm>
          <a:prstGeom prst="rect">
            <a:avLst/>
          </a:prstGeom>
        </p:spPr>
      </p:pic>
      <p:pic>
        <p:nvPicPr>
          <p:cNvPr id="5" name="Picture 4">
            <a:extLst>
              <a:ext uri="{FF2B5EF4-FFF2-40B4-BE49-F238E27FC236}">
                <a16:creationId xmlns:a16="http://schemas.microsoft.com/office/drawing/2014/main" id="{FE223344-6BD5-D4DB-45F3-701F37C8998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0645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5225" y="3688661"/>
            <a:ext cx="1348901" cy="220729"/>
          </a:xfrm>
          <a:custGeom>
            <a:avLst/>
            <a:gdLst/>
            <a:ahLst/>
            <a:cxnLst/>
            <a:rect l="l" t="t" r="r" b="b"/>
            <a:pathLst>
              <a:path w="1402191" h="229449">
                <a:moveTo>
                  <a:pt x="0" y="0"/>
                </a:moveTo>
                <a:lnTo>
                  <a:pt x="1402191" y="0"/>
                </a:lnTo>
                <a:lnTo>
                  <a:pt x="1402191" y="229450"/>
                </a:lnTo>
                <a:lnTo>
                  <a:pt x="0" y="229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5196759" y="727268"/>
            <a:ext cx="3830031" cy="4040303"/>
            <a:chOff x="0" y="0"/>
            <a:chExt cx="2475274" cy="2611169"/>
          </a:xfrm>
        </p:grpSpPr>
        <p:sp>
          <p:nvSpPr>
            <p:cNvPr id="4" name="Freeform 4"/>
            <p:cNvSpPr/>
            <p:nvPr/>
          </p:nvSpPr>
          <p:spPr>
            <a:xfrm>
              <a:off x="0" y="0"/>
              <a:ext cx="2475274" cy="2611169"/>
            </a:xfrm>
            <a:custGeom>
              <a:avLst/>
              <a:gdLst/>
              <a:ahLst/>
              <a:cxnLst/>
              <a:rect l="l" t="t" r="r" b="b"/>
              <a:pathLst>
                <a:path w="2475274" h="2611169">
                  <a:moveTo>
                    <a:pt x="2350814" y="2611169"/>
                  </a:moveTo>
                  <a:lnTo>
                    <a:pt x="124460" y="2611169"/>
                  </a:lnTo>
                  <a:cubicBezTo>
                    <a:pt x="55880" y="2611169"/>
                    <a:pt x="0" y="2555289"/>
                    <a:pt x="0" y="2486709"/>
                  </a:cubicBezTo>
                  <a:lnTo>
                    <a:pt x="0" y="124460"/>
                  </a:lnTo>
                  <a:cubicBezTo>
                    <a:pt x="0" y="55880"/>
                    <a:pt x="55880" y="0"/>
                    <a:pt x="124460" y="0"/>
                  </a:cubicBezTo>
                  <a:lnTo>
                    <a:pt x="2350814" y="0"/>
                  </a:lnTo>
                  <a:cubicBezTo>
                    <a:pt x="2419394" y="0"/>
                    <a:pt x="2475274" y="55880"/>
                    <a:pt x="2475274" y="124460"/>
                  </a:cubicBezTo>
                  <a:lnTo>
                    <a:pt x="2475274" y="2486709"/>
                  </a:lnTo>
                  <a:cubicBezTo>
                    <a:pt x="2475274" y="2555289"/>
                    <a:pt x="2419394" y="2611169"/>
                    <a:pt x="2350814" y="2611169"/>
                  </a:cubicBezTo>
                  <a:close/>
                </a:path>
              </a:pathLst>
            </a:custGeom>
            <a:solidFill>
              <a:srgbClr val="E47A52"/>
            </a:solidFill>
          </p:spPr>
          <p:txBody>
            <a:bodyPr/>
            <a:lstStyle/>
            <a:p>
              <a:endParaRPr lang="en-IN" dirty="0"/>
            </a:p>
          </p:txBody>
        </p:sp>
      </p:grpSp>
      <p:sp>
        <p:nvSpPr>
          <p:cNvPr id="5" name="Freeform 5"/>
          <p:cNvSpPr/>
          <p:nvPr/>
        </p:nvSpPr>
        <p:spPr>
          <a:xfrm>
            <a:off x="5274179" y="6440898"/>
            <a:ext cx="1100542" cy="666328"/>
          </a:xfrm>
          <a:custGeom>
            <a:avLst/>
            <a:gdLst/>
            <a:ahLst/>
            <a:cxnLst/>
            <a:rect l="l" t="t" r="r" b="b"/>
            <a:pathLst>
              <a:path w="1144020" h="692652">
                <a:moveTo>
                  <a:pt x="0" y="0"/>
                </a:moveTo>
                <a:lnTo>
                  <a:pt x="1144019" y="0"/>
                </a:lnTo>
                <a:lnTo>
                  <a:pt x="1144019" y="692651"/>
                </a:lnTo>
                <a:lnTo>
                  <a:pt x="0" y="692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541255" y="4941753"/>
            <a:ext cx="2107939" cy="325773"/>
          </a:xfrm>
          <a:custGeom>
            <a:avLst/>
            <a:gdLst/>
            <a:ahLst/>
            <a:cxnLst/>
            <a:rect l="l" t="t" r="r" b="b"/>
            <a:pathLst>
              <a:path w="2191216" h="338643">
                <a:moveTo>
                  <a:pt x="0" y="0"/>
                </a:moveTo>
                <a:lnTo>
                  <a:pt x="2191216" y="0"/>
                </a:lnTo>
                <a:lnTo>
                  <a:pt x="2191216" y="338643"/>
                </a:lnTo>
                <a:lnTo>
                  <a:pt x="0" y="338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rot="-5400000">
            <a:off x="5330266" y="733987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8" name="Group 8"/>
          <p:cNvGrpSpPr/>
          <p:nvPr/>
        </p:nvGrpSpPr>
        <p:grpSpPr>
          <a:xfrm>
            <a:off x="5196759" y="4971243"/>
            <a:ext cx="3830031" cy="2939310"/>
            <a:chOff x="0" y="0"/>
            <a:chExt cx="2475274" cy="1899619"/>
          </a:xfrm>
        </p:grpSpPr>
        <p:sp>
          <p:nvSpPr>
            <p:cNvPr id="9" name="Freeform 9"/>
            <p:cNvSpPr/>
            <p:nvPr/>
          </p:nvSpPr>
          <p:spPr>
            <a:xfrm>
              <a:off x="0" y="0"/>
              <a:ext cx="2475274" cy="1899619"/>
            </a:xfrm>
            <a:custGeom>
              <a:avLst/>
              <a:gdLst/>
              <a:ahLst/>
              <a:cxnLst/>
              <a:rect l="l" t="t" r="r" b="b"/>
              <a:pathLst>
                <a:path w="2475274" h="1899619">
                  <a:moveTo>
                    <a:pt x="2350814" y="1899619"/>
                  </a:moveTo>
                  <a:lnTo>
                    <a:pt x="124460" y="1899619"/>
                  </a:lnTo>
                  <a:cubicBezTo>
                    <a:pt x="55880" y="1899619"/>
                    <a:pt x="0" y="1843739"/>
                    <a:pt x="0" y="1775159"/>
                  </a:cubicBezTo>
                  <a:lnTo>
                    <a:pt x="0" y="124460"/>
                  </a:lnTo>
                  <a:cubicBezTo>
                    <a:pt x="0" y="55880"/>
                    <a:pt x="55880" y="0"/>
                    <a:pt x="124460" y="0"/>
                  </a:cubicBezTo>
                  <a:lnTo>
                    <a:pt x="2350814" y="0"/>
                  </a:lnTo>
                  <a:cubicBezTo>
                    <a:pt x="2419394" y="0"/>
                    <a:pt x="2475274" y="55880"/>
                    <a:pt x="2475274" y="124460"/>
                  </a:cubicBezTo>
                  <a:lnTo>
                    <a:pt x="2475274" y="1775159"/>
                  </a:lnTo>
                  <a:cubicBezTo>
                    <a:pt x="2475274" y="1843739"/>
                    <a:pt x="2419394" y="1899619"/>
                    <a:pt x="2350814" y="1899619"/>
                  </a:cubicBezTo>
                  <a:close/>
                </a:path>
              </a:pathLst>
            </a:custGeom>
            <a:solidFill>
              <a:srgbClr val="C5D9DD"/>
            </a:solidFill>
          </p:spPr>
          <p:txBody>
            <a:bodyPr/>
            <a:lstStyle/>
            <a:p>
              <a:endParaRPr lang="en-IN"/>
            </a:p>
          </p:txBody>
        </p:sp>
      </p:grpSp>
      <p:sp>
        <p:nvSpPr>
          <p:cNvPr id="10" name="Freeform 10"/>
          <p:cNvSpPr/>
          <p:nvPr/>
        </p:nvSpPr>
        <p:spPr>
          <a:xfrm rot="5400000">
            <a:off x="11342681" y="9308597"/>
            <a:ext cx="2107939" cy="306609"/>
          </a:xfrm>
          <a:custGeom>
            <a:avLst/>
            <a:gdLst/>
            <a:ahLst/>
            <a:cxnLst/>
            <a:rect l="l" t="t" r="r" b="b"/>
            <a:pathLst>
              <a:path w="2191216" h="318722">
                <a:moveTo>
                  <a:pt x="0" y="0"/>
                </a:moveTo>
                <a:lnTo>
                  <a:pt x="2191217" y="0"/>
                </a:lnTo>
                <a:lnTo>
                  <a:pt x="2191217" y="318722"/>
                </a:lnTo>
                <a:lnTo>
                  <a:pt x="0" y="3187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grpSp>
        <p:nvGrpSpPr>
          <p:cNvPr id="11" name="Group 11"/>
          <p:cNvGrpSpPr/>
          <p:nvPr/>
        </p:nvGrpSpPr>
        <p:grpSpPr>
          <a:xfrm>
            <a:off x="9264578" y="3989738"/>
            <a:ext cx="3804229" cy="5568647"/>
            <a:chOff x="0" y="0"/>
            <a:chExt cx="2458600" cy="3598908"/>
          </a:xfrm>
        </p:grpSpPr>
        <p:sp>
          <p:nvSpPr>
            <p:cNvPr id="12" name="Freeform 12"/>
            <p:cNvSpPr/>
            <p:nvPr/>
          </p:nvSpPr>
          <p:spPr>
            <a:xfrm>
              <a:off x="0" y="0"/>
              <a:ext cx="2458600" cy="3598908"/>
            </a:xfrm>
            <a:custGeom>
              <a:avLst/>
              <a:gdLst/>
              <a:ahLst/>
              <a:cxnLst/>
              <a:rect l="l" t="t" r="r" b="b"/>
              <a:pathLst>
                <a:path w="2458600" h="3598908">
                  <a:moveTo>
                    <a:pt x="2334140" y="3598908"/>
                  </a:moveTo>
                  <a:lnTo>
                    <a:pt x="124460" y="3598908"/>
                  </a:lnTo>
                  <a:cubicBezTo>
                    <a:pt x="55880" y="3598908"/>
                    <a:pt x="0" y="3543028"/>
                    <a:pt x="0" y="3474448"/>
                  </a:cubicBezTo>
                  <a:lnTo>
                    <a:pt x="0" y="124460"/>
                  </a:lnTo>
                  <a:cubicBezTo>
                    <a:pt x="0" y="55880"/>
                    <a:pt x="55880" y="0"/>
                    <a:pt x="124460" y="0"/>
                  </a:cubicBezTo>
                  <a:lnTo>
                    <a:pt x="2334140" y="0"/>
                  </a:lnTo>
                  <a:cubicBezTo>
                    <a:pt x="2402720" y="0"/>
                    <a:pt x="2458600" y="55880"/>
                    <a:pt x="2458600" y="124460"/>
                  </a:cubicBezTo>
                  <a:lnTo>
                    <a:pt x="2458600" y="3474448"/>
                  </a:lnTo>
                  <a:cubicBezTo>
                    <a:pt x="2458600" y="3543028"/>
                    <a:pt x="2402720" y="3598908"/>
                    <a:pt x="2334140" y="3598908"/>
                  </a:cubicBezTo>
                  <a:close/>
                </a:path>
              </a:pathLst>
            </a:custGeom>
            <a:solidFill>
              <a:srgbClr val="EFA272"/>
            </a:solidFill>
          </p:spPr>
          <p:txBody>
            <a:bodyPr/>
            <a:lstStyle/>
            <a:p>
              <a:endParaRPr lang="en-IN"/>
            </a:p>
          </p:txBody>
        </p:sp>
      </p:grpSp>
      <p:sp>
        <p:nvSpPr>
          <p:cNvPr id="13" name="Freeform 13"/>
          <p:cNvSpPr/>
          <p:nvPr/>
        </p:nvSpPr>
        <p:spPr>
          <a:xfrm>
            <a:off x="8758320" y="9170840"/>
            <a:ext cx="1185805" cy="582123"/>
          </a:xfrm>
          <a:custGeom>
            <a:avLst/>
            <a:gdLst/>
            <a:ahLst/>
            <a:cxnLst/>
            <a:rect l="l" t="t" r="r" b="b"/>
            <a:pathLst>
              <a:path w="1232652" h="605120">
                <a:moveTo>
                  <a:pt x="0" y="0"/>
                </a:moveTo>
                <a:lnTo>
                  <a:pt x="1232652" y="0"/>
                </a:lnTo>
                <a:lnTo>
                  <a:pt x="1232652" y="605120"/>
                </a:lnTo>
                <a:lnTo>
                  <a:pt x="0" y="6051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grpSp>
        <p:nvGrpSpPr>
          <p:cNvPr id="14" name="Group 14"/>
          <p:cNvGrpSpPr/>
          <p:nvPr/>
        </p:nvGrpSpPr>
        <p:grpSpPr>
          <a:xfrm>
            <a:off x="9236377" y="-214653"/>
            <a:ext cx="3804229" cy="3986552"/>
            <a:chOff x="0" y="0"/>
            <a:chExt cx="2458600" cy="2576430"/>
          </a:xfrm>
        </p:grpSpPr>
        <p:sp>
          <p:nvSpPr>
            <p:cNvPr id="15" name="Freeform 15"/>
            <p:cNvSpPr/>
            <p:nvPr/>
          </p:nvSpPr>
          <p:spPr>
            <a:xfrm>
              <a:off x="0" y="0"/>
              <a:ext cx="2458600" cy="2576431"/>
            </a:xfrm>
            <a:custGeom>
              <a:avLst/>
              <a:gdLst/>
              <a:ahLst/>
              <a:cxnLst/>
              <a:rect l="l" t="t" r="r" b="b"/>
              <a:pathLst>
                <a:path w="2458600" h="2576431">
                  <a:moveTo>
                    <a:pt x="2334140" y="2576431"/>
                  </a:moveTo>
                  <a:lnTo>
                    <a:pt x="124460" y="2576431"/>
                  </a:lnTo>
                  <a:cubicBezTo>
                    <a:pt x="55880" y="2576431"/>
                    <a:pt x="0" y="2520550"/>
                    <a:pt x="0" y="2451970"/>
                  </a:cubicBezTo>
                  <a:lnTo>
                    <a:pt x="0" y="124460"/>
                  </a:lnTo>
                  <a:cubicBezTo>
                    <a:pt x="0" y="55880"/>
                    <a:pt x="55880" y="0"/>
                    <a:pt x="124460" y="0"/>
                  </a:cubicBezTo>
                  <a:lnTo>
                    <a:pt x="2334140" y="0"/>
                  </a:lnTo>
                  <a:cubicBezTo>
                    <a:pt x="2402720" y="0"/>
                    <a:pt x="2458600" y="55880"/>
                    <a:pt x="2458600" y="124460"/>
                  </a:cubicBezTo>
                  <a:lnTo>
                    <a:pt x="2458600" y="2451970"/>
                  </a:lnTo>
                  <a:cubicBezTo>
                    <a:pt x="2458600" y="2520550"/>
                    <a:pt x="2402720" y="2576431"/>
                    <a:pt x="2334140" y="2576431"/>
                  </a:cubicBezTo>
                  <a:close/>
                </a:path>
              </a:pathLst>
            </a:custGeom>
            <a:solidFill>
              <a:srgbClr val="E6501E"/>
            </a:solidFill>
          </p:spPr>
          <p:txBody>
            <a:bodyPr/>
            <a:lstStyle/>
            <a:p>
              <a:endParaRPr lang="en-IN" dirty="0"/>
            </a:p>
          </p:txBody>
        </p:sp>
      </p:grpSp>
      <p:sp>
        <p:nvSpPr>
          <p:cNvPr id="16" name="Freeform 16"/>
          <p:cNvSpPr/>
          <p:nvPr/>
        </p:nvSpPr>
        <p:spPr>
          <a:xfrm>
            <a:off x="11856902" y="56596"/>
            <a:ext cx="1330964" cy="972814"/>
          </a:xfrm>
          <a:custGeom>
            <a:avLst/>
            <a:gdLst/>
            <a:ahLst/>
            <a:cxnLst/>
            <a:rect l="l" t="t" r="r" b="b"/>
            <a:pathLst>
              <a:path w="1383545" h="1011246">
                <a:moveTo>
                  <a:pt x="0" y="0"/>
                </a:moveTo>
                <a:lnTo>
                  <a:pt x="1383545" y="0"/>
                </a:lnTo>
                <a:lnTo>
                  <a:pt x="1383545" y="1011246"/>
                </a:lnTo>
                <a:lnTo>
                  <a:pt x="0" y="10112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7" name="Freeform 17"/>
          <p:cNvSpPr/>
          <p:nvPr/>
        </p:nvSpPr>
        <p:spPr>
          <a:xfrm>
            <a:off x="4853138" y="9729554"/>
            <a:ext cx="1312406" cy="272026"/>
          </a:xfrm>
          <a:custGeom>
            <a:avLst/>
            <a:gdLst/>
            <a:ahLst/>
            <a:cxnLst/>
            <a:rect l="l" t="t" r="r" b="b"/>
            <a:pathLst>
              <a:path w="1364254" h="282773">
                <a:moveTo>
                  <a:pt x="0" y="0"/>
                </a:moveTo>
                <a:lnTo>
                  <a:pt x="1364254" y="0"/>
                </a:lnTo>
                <a:lnTo>
                  <a:pt x="1364254" y="282773"/>
                </a:lnTo>
                <a:lnTo>
                  <a:pt x="0" y="2827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18" name="Group 18"/>
          <p:cNvGrpSpPr/>
          <p:nvPr/>
        </p:nvGrpSpPr>
        <p:grpSpPr>
          <a:xfrm>
            <a:off x="5559199" y="8005758"/>
            <a:ext cx="3428974" cy="2209804"/>
            <a:chOff x="7739" y="-176541"/>
            <a:chExt cx="1803239" cy="1287551"/>
          </a:xfrm>
        </p:grpSpPr>
        <p:sp>
          <p:nvSpPr>
            <p:cNvPr id="19" name="Freeform 19"/>
            <p:cNvSpPr/>
            <p:nvPr/>
          </p:nvSpPr>
          <p:spPr>
            <a:xfrm>
              <a:off x="7739" y="-176541"/>
              <a:ext cx="1803239" cy="1287551"/>
            </a:xfrm>
            <a:custGeom>
              <a:avLst/>
              <a:gdLst/>
              <a:ahLst/>
              <a:cxnLst/>
              <a:rect l="l" t="t" r="r" b="b"/>
              <a:pathLst>
                <a:path w="1803239" h="1287551">
                  <a:moveTo>
                    <a:pt x="1678779" y="1287550"/>
                  </a:moveTo>
                  <a:lnTo>
                    <a:pt x="124460" y="1287550"/>
                  </a:lnTo>
                  <a:cubicBezTo>
                    <a:pt x="55880" y="1287550"/>
                    <a:pt x="0" y="1231670"/>
                    <a:pt x="0" y="1163090"/>
                  </a:cubicBezTo>
                  <a:lnTo>
                    <a:pt x="0" y="124460"/>
                  </a:lnTo>
                  <a:cubicBezTo>
                    <a:pt x="0" y="55880"/>
                    <a:pt x="55880" y="0"/>
                    <a:pt x="124460" y="0"/>
                  </a:cubicBezTo>
                  <a:lnTo>
                    <a:pt x="1678779" y="0"/>
                  </a:lnTo>
                  <a:cubicBezTo>
                    <a:pt x="1747359" y="0"/>
                    <a:pt x="1803239" y="55880"/>
                    <a:pt x="1803239" y="124460"/>
                  </a:cubicBezTo>
                  <a:lnTo>
                    <a:pt x="1803239" y="1163091"/>
                  </a:lnTo>
                  <a:cubicBezTo>
                    <a:pt x="1803239" y="1231670"/>
                    <a:pt x="1747359" y="1287551"/>
                    <a:pt x="1678779" y="1287551"/>
                  </a:cubicBezTo>
                  <a:close/>
                </a:path>
              </a:pathLst>
            </a:custGeom>
            <a:solidFill>
              <a:srgbClr val="E6501E"/>
            </a:solidFill>
          </p:spPr>
          <p:txBody>
            <a:bodyPr/>
            <a:lstStyle/>
            <a:p>
              <a:endParaRPr lang="en-IN" sz="1347" dirty="0"/>
            </a:p>
          </p:txBody>
        </p:sp>
      </p:grpSp>
      <p:sp>
        <p:nvSpPr>
          <p:cNvPr id="20" name="Freeform 20"/>
          <p:cNvSpPr/>
          <p:nvPr/>
        </p:nvSpPr>
        <p:spPr>
          <a:xfrm rot="5400000">
            <a:off x="5274179" y="2261013"/>
            <a:ext cx="1187155" cy="1190954"/>
          </a:xfrm>
          <a:custGeom>
            <a:avLst/>
            <a:gdLst/>
            <a:ahLst/>
            <a:cxnLst/>
            <a:rect l="l" t="t" r="r" b="b"/>
            <a:pathLst>
              <a:path w="1234055" h="1238004">
                <a:moveTo>
                  <a:pt x="0" y="0"/>
                </a:moveTo>
                <a:lnTo>
                  <a:pt x="1234055" y="0"/>
                </a:lnTo>
                <a:lnTo>
                  <a:pt x="1234055" y="1238004"/>
                </a:lnTo>
                <a:lnTo>
                  <a:pt x="0" y="12380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21" name="Freeform 21"/>
          <p:cNvSpPr/>
          <p:nvPr/>
        </p:nvSpPr>
        <p:spPr>
          <a:xfrm>
            <a:off x="5530817" y="-297890"/>
            <a:ext cx="951339" cy="708974"/>
          </a:xfrm>
          <a:custGeom>
            <a:avLst/>
            <a:gdLst/>
            <a:ahLst/>
            <a:cxnLst/>
            <a:rect l="l" t="t" r="r" b="b"/>
            <a:pathLst>
              <a:path w="988923" h="736983">
                <a:moveTo>
                  <a:pt x="0" y="0"/>
                </a:moveTo>
                <a:lnTo>
                  <a:pt x="988923" y="0"/>
                </a:lnTo>
                <a:lnTo>
                  <a:pt x="988923" y="736983"/>
                </a:lnTo>
                <a:lnTo>
                  <a:pt x="0" y="7369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22" name="TextBox 22"/>
          <p:cNvSpPr txBox="1"/>
          <p:nvPr/>
        </p:nvSpPr>
        <p:spPr>
          <a:xfrm>
            <a:off x="5089907" y="8186823"/>
            <a:ext cx="2451348" cy="210955"/>
          </a:xfrm>
          <a:prstGeom prst="rect">
            <a:avLst/>
          </a:prstGeom>
        </p:spPr>
        <p:txBody>
          <a:bodyPr wrap="square" lIns="0" tIns="0" rIns="0" bIns="0" rtlCol="0" anchor="t">
            <a:spAutoFit/>
          </a:bodyPr>
          <a:lstStyle/>
          <a:p>
            <a:pPr algn="ctr">
              <a:lnSpc>
                <a:spcPts val="1615"/>
              </a:lnSpc>
              <a:spcBef>
                <a:spcPct val="0"/>
              </a:spcBef>
            </a:pPr>
            <a:r>
              <a:rPr lang="en-US" sz="1800" spc="185" dirty="0">
                <a:solidFill>
                  <a:srgbClr val="FFCD4D"/>
                </a:solidFill>
                <a:latin typeface="Montserrat Light Bold"/>
                <a:ea typeface="Montserrat Light Bold"/>
                <a:cs typeface="Montserrat Light Bold"/>
                <a:sym typeface="Montserrat Light Bold"/>
              </a:rPr>
              <a:t> </a:t>
            </a:r>
            <a:r>
              <a:rPr lang="en-US" sz="1800" b="1" spc="185" dirty="0" err="1">
                <a:solidFill>
                  <a:srgbClr val="FFCD4D"/>
                </a:solidFill>
                <a:latin typeface="Montserrat Light Bold"/>
                <a:ea typeface="Montserrat Light Bold"/>
                <a:cs typeface="Montserrat Light Bold"/>
                <a:sym typeface="Montserrat Light Bold"/>
              </a:rPr>
              <a:t>Useg</a:t>
            </a:r>
            <a:r>
              <a:rPr lang="en-US" sz="1800" spc="185" dirty="0">
                <a:solidFill>
                  <a:srgbClr val="FFCD4D"/>
                </a:solidFill>
                <a:latin typeface="Montserrat Light Bold"/>
                <a:ea typeface="Montserrat Light Bold"/>
                <a:cs typeface="Montserrat Light Bold"/>
                <a:sym typeface="Montserrat Light Bold"/>
              </a:rPr>
              <a:t> </a:t>
            </a:r>
          </a:p>
        </p:txBody>
      </p:sp>
      <p:sp>
        <p:nvSpPr>
          <p:cNvPr id="26" name="TextBox 26"/>
          <p:cNvSpPr txBox="1"/>
          <p:nvPr/>
        </p:nvSpPr>
        <p:spPr>
          <a:xfrm>
            <a:off x="9600656" y="4354017"/>
            <a:ext cx="3132073" cy="456663"/>
          </a:xfrm>
          <a:prstGeom prst="rect">
            <a:avLst/>
          </a:prstGeom>
        </p:spPr>
        <p:txBody>
          <a:bodyPr lIns="0" tIns="0" rIns="0" bIns="0" rtlCol="0" anchor="t">
            <a:spAutoFit/>
          </a:bodyPr>
          <a:lstStyle/>
          <a:p>
            <a:pPr>
              <a:lnSpc>
                <a:spcPts val="3770"/>
              </a:lnSpc>
            </a:pPr>
            <a:r>
              <a:rPr lang="en-US" sz="2693" dirty="0">
                <a:solidFill>
                  <a:srgbClr val="FFFFFF"/>
                </a:solidFill>
                <a:latin typeface="Rubik Mono"/>
                <a:ea typeface="Rubik Mono"/>
                <a:cs typeface="Rubik Mono"/>
                <a:sym typeface="Rubik Mono"/>
              </a:rPr>
              <a:t>ONE CARD</a:t>
            </a:r>
          </a:p>
        </p:txBody>
      </p:sp>
      <p:sp>
        <p:nvSpPr>
          <p:cNvPr id="27" name="TextBox 27"/>
          <p:cNvSpPr txBox="1"/>
          <p:nvPr/>
        </p:nvSpPr>
        <p:spPr>
          <a:xfrm>
            <a:off x="5666671" y="1228672"/>
            <a:ext cx="3091648"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BOOK APPOINTMENTS!!</a:t>
            </a:r>
          </a:p>
        </p:txBody>
      </p:sp>
      <p:sp>
        <p:nvSpPr>
          <p:cNvPr id="28" name="TextBox 28"/>
          <p:cNvSpPr txBox="1"/>
          <p:nvPr/>
        </p:nvSpPr>
        <p:spPr>
          <a:xfrm>
            <a:off x="6236610" y="440773"/>
            <a:ext cx="2790180" cy="215828"/>
          </a:xfrm>
          <a:prstGeom prst="rect">
            <a:avLst/>
          </a:prstGeom>
        </p:spPr>
        <p:txBody>
          <a:bodyPr lIns="0" tIns="0" rIns="0" bIns="0" rtlCol="0" anchor="t">
            <a:spAutoFit/>
          </a:bodyPr>
          <a:lstStyle/>
          <a:p>
            <a:pPr>
              <a:lnSpc>
                <a:spcPts val="1615"/>
              </a:lnSpc>
              <a:spcBef>
                <a:spcPct val="0"/>
              </a:spcBef>
            </a:pPr>
            <a:r>
              <a:rPr lang="en-US" sz="1924" b="1" spc="185" dirty="0" err="1">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uSpark</a:t>
            </a:r>
            <a:r>
              <a:rPr lang="en-US" sz="1924" b="1" spc="185" dirty="0">
                <a:solidFill>
                  <a:srgbClr val="E6501E"/>
                </a:solidFill>
                <a:latin typeface="Comic Sans MS" panose="030F0702030302020204" pitchFamily="66" charset="0"/>
                <a:ea typeface="Nirmala UI Semilight" panose="020B0402040204020203" pitchFamily="34" charset="0"/>
                <a:cs typeface="Nirmala UI Semilight" panose="020B0402040204020203" pitchFamily="34" charset="0"/>
                <a:sym typeface="Rubik Mono"/>
              </a:rPr>
              <a:t> Application </a:t>
            </a:r>
          </a:p>
        </p:txBody>
      </p:sp>
      <p:sp>
        <p:nvSpPr>
          <p:cNvPr id="29" name="TextBox 29"/>
          <p:cNvSpPr txBox="1"/>
          <p:nvPr/>
        </p:nvSpPr>
        <p:spPr>
          <a:xfrm>
            <a:off x="5559199" y="5467600"/>
            <a:ext cx="2658719" cy="210955"/>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1C3066"/>
                </a:solidFill>
                <a:latin typeface="Montserrat Light Bold"/>
                <a:ea typeface="Montserrat Light Bold"/>
                <a:cs typeface="Montserrat Light Bold"/>
                <a:sym typeface="Montserrat Light Bold"/>
              </a:rPr>
              <a:t>CHATBOT – </a:t>
            </a:r>
            <a:r>
              <a:rPr lang="en-US" sz="1800" b="1" spc="185" dirty="0" err="1">
                <a:solidFill>
                  <a:srgbClr val="1C3066"/>
                </a:solidFill>
                <a:latin typeface="Montserrat Light Bold"/>
                <a:ea typeface="Montserrat Light Bold"/>
                <a:cs typeface="Montserrat Light Bold"/>
                <a:sym typeface="Montserrat Light Bold"/>
              </a:rPr>
              <a:t>Uheal</a:t>
            </a:r>
            <a:r>
              <a:rPr lang="en-US" sz="1800" b="1" spc="185" dirty="0">
                <a:solidFill>
                  <a:srgbClr val="1C3066"/>
                </a:solidFill>
                <a:latin typeface="Montserrat Light Bold"/>
                <a:ea typeface="Montserrat Light Bold"/>
                <a:cs typeface="Montserrat Light Bold"/>
                <a:sym typeface="Montserrat Light Bold"/>
              </a:rPr>
              <a:t> </a:t>
            </a:r>
          </a:p>
        </p:txBody>
      </p:sp>
      <p:sp>
        <p:nvSpPr>
          <p:cNvPr id="30" name="TextBox 30"/>
          <p:cNvSpPr txBox="1"/>
          <p:nvPr/>
        </p:nvSpPr>
        <p:spPr>
          <a:xfrm>
            <a:off x="9491077" y="698940"/>
            <a:ext cx="3134280" cy="416140"/>
          </a:xfrm>
          <a:prstGeom prst="rect">
            <a:avLst/>
          </a:prstGeom>
        </p:spPr>
        <p:txBody>
          <a:bodyPr wrap="square" lIns="0" tIns="0" rIns="0" bIns="0" rtlCol="0" anchor="t">
            <a:spAutoFit/>
          </a:bodyPr>
          <a:lstStyle/>
          <a:p>
            <a:pPr>
              <a:lnSpc>
                <a:spcPts val="1615"/>
              </a:lnSpc>
              <a:spcBef>
                <a:spcPct val="0"/>
              </a:spcBef>
            </a:pPr>
            <a:r>
              <a:rPr lang="en-US" sz="1800" b="1" spc="185" dirty="0">
                <a:solidFill>
                  <a:srgbClr val="FFFFFF"/>
                </a:solidFill>
                <a:latin typeface="Montserrat Light Bold"/>
                <a:ea typeface="Montserrat Light Bold"/>
                <a:cs typeface="Montserrat Light Bold"/>
                <a:sym typeface="Montserrat Light Bold"/>
              </a:rPr>
              <a:t>HOSPITAL RECOMMENDATIONS</a:t>
            </a:r>
          </a:p>
        </p:txBody>
      </p:sp>
      <p:sp>
        <p:nvSpPr>
          <p:cNvPr id="31" name="TextBox 30">
            <a:extLst>
              <a:ext uri="{FF2B5EF4-FFF2-40B4-BE49-F238E27FC236}">
                <a16:creationId xmlns:a16="http://schemas.microsoft.com/office/drawing/2014/main" id="{275D711E-AEF5-0871-3A65-111153D3004D}"/>
              </a:ext>
            </a:extLst>
          </p:cNvPr>
          <p:cNvSpPr txBox="1"/>
          <p:nvPr/>
        </p:nvSpPr>
        <p:spPr>
          <a:xfrm>
            <a:off x="5661046" y="1805458"/>
            <a:ext cx="2815119" cy="1938992"/>
          </a:xfrm>
          <a:prstGeom prst="rect">
            <a:avLst/>
          </a:prstGeom>
          <a:noFill/>
        </p:spPr>
        <p:txBody>
          <a:bodyPr wrap="square" rtlCol="0">
            <a:spAutoFit/>
          </a:bodyPr>
          <a:lstStyle/>
          <a:p>
            <a:r>
              <a:rPr lang="en-US" sz="1500" dirty="0" err="1">
                <a:solidFill>
                  <a:schemeClr val="bg1"/>
                </a:solidFill>
                <a:latin typeface="Montserrat Light Bold" panose="020B0604020202020204" charset="0"/>
              </a:rPr>
              <a:t>uSpark</a:t>
            </a:r>
            <a:r>
              <a:rPr lang="en-US" sz="1500" dirty="0">
                <a:solidFill>
                  <a:schemeClr val="bg1"/>
                </a:solidFill>
                <a:latin typeface="Montserrat Light Bold" panose="020B0604020202020204" charset="0"/>
              </a:rPr>
              <a:t> allows users to make appointments which can be in-person or virtual based on their availability and doctor’s availability , in contrast to the traditional way of making appointments</a:t>
            </a:r>
            <a:endParaRPr lang="en-IN" sz="1500" dirty="0">
              <a:solidFill>
                <a:schemeClr val="bg1"/>
              </a:solidFill>
              <a:latin typeface="Montserrat Light Bold" panose="020B0604020202020204" charset="0"/>
            </a:endParaRPr>
          </a:p>
        </p:txBody>
      </p:sp>
      <p:sp>
        <p:nvSpPr>
          <p:cNvPr id="35" name="TextBox 34">
            <a:extLst>
              <a:ext uri="{FF2B5EF4-FFF2-40B4-BE49-F238E27FC236}">
                <a16:creationId xmlns:a16="http://schemas.microsoft.com/office/drawing/2014/main" id="{BBDA8086-7413-9A68-DF10-C36C66AB01B0}"/>
              </a:ext>
            </a:extLst>
          </p:cNvPr>
          <p:cNvSpPr txBox="1"/>
          <p:nvPr/>
        </p:nvSpPr>
        <p:spPr>
          <a:xfrm>
            <a:off x="9491077" y="1343605"/>
            <a:ext cx="3184876" cy="2169825"/>
          </a:xfrm>
          <a:prstGeom prst="rect">
            <a:avLst/>
          </a:prstGeom>
          <a:noFill/>
        </p:spPr>
        <p:txBody>
          <a:bodyPr wrap="square">
            <a:spAutoFit/>
          </a:bodyPr>
          <a:lstStyle/>
          <a:p>
            <a:r>
              <a:rPr lang="en-US" sz="1500" dirty="0">
                <a:solidFill>
                  <a:schemeClr val="bg1"/>
                </a:solidFill>
                <a:latin typeface="Montserrat Light Bold" panose="020B0604020202020204" charset="0"/>
              </a:rPr>
              <a:t>Users can now see recommendations of hospitals that might be suitable for their issue. These recommendations on their assessment done via a series of questions asked by our chatbot “</a:t>
            </a:r>
            <a:r>
              <a:rPr lang="en-US" sz="1500"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a:t>
            </a:r>
          </a:p>
          <a:p>
            <a:r>
              <a:rPr lang="en-US" sz="1500" dirty="0">
                <a:solidFill>
                  <a:schemeClr val="bg1"/>
                </a:solidFill>
                <a:latin typeface="Montserrat Light Bold" panose="020B0604020202020204" charset="0"/>
              </a:rPr>
              <a:t>Distance from Hospital, working hours can be seen. </a:t>
            </a:r>
            <a:endParaRPr lang="en-IN" sz="1500" dirty="0">
              <a:solidFill>
                <a:schemeClr val="bg1"/>
              </a:solidFill>
              <a:latin typeface="Montserrat Light Bold" panose="020B0604020202020204" charset="0"/>
            </a:endParaRPr>
          </a:p>
        </p:txBody>
      </p:sp>
      <p:sp>
        <p:nvSpPr>
          <p:cNvPr id="41" name="TextBox 40">
            <a:extLst>
              <a:ext uri="{FF2B5EF4-FFF2-40B4-BE49-F238E27FC236}">
                <a16:creationId xmlns:a16="http://schemas.microsoft.com/office/drawing/2014/main" id="{A906DED3-F24A-2108-1CDB-87A494C7AC2B}"/>
              </a:ext>
            </a:extLst>
          </p:cNvPr>
          <p:cNvSpPr txBox="1"/>
          <p:nvPr/>
        </p:nvSpPr>
        <p:spPr>
          <a:xfrm>
            <a:off x="9491077" y="4919313"/>
            <a:ext cx="3235471" cy="3554819"/>
          </a:xfrm>
          <a:prstGeom prst="rect">
            <a:avLst/>
          </a:prstGeom>
          <a:noFill/>
        </p:spPr>
        <p:txBody>
          <a:bodyPr wrap="square">
            <a:spAutoFit/>
          </a:bodyPr>
          <a:lstStyle/>
          <a:p>
            <a:r>
              <a:rPr lang="en-US" sz="1500" b="1" dirty="0" err="1">
                <a:solidFill>
                  <a:schemeClr val="bg1"/>
                </a:solidFill>
                <a:latin typeface="Montserrat Light Bold" panose="020B0604020202020204" charset="0"/>
              </a:rPr>
              <a:t>uHeal</a:t>
            </a:r>
            <a:r>
              <a:rPr lang="en-US" sz="1500" dirty="0">
                <a:solidFill>
                  <a:schemeClr val="bg1"/>
                </a:solidFill>
                <a:latin typeface="Montserrat Light Bold" panose="020B0604020202020204" charset="0"/>
              </a:rPr>
              <a:t> stores the details of the health issue of the patient which is obtained from the conducted assessment, all the assessment details are saved on ONE CARD along with the date of assessment.  One card involves patient’s assessment details, insurance details, personal details and a QR code that is used to share the ONE CARD, this completely eliminates the need for physical documents to store information. </a:t>
            </a:r>
            <a:endParaRPr lang="en-IN" sz="1500" dirty="0">
              <a:solidFill>
                <a:schemeClr val="bg1"/>
              </a:solidFill>
              <a:latin typeface="Montserrat Light Bold" panose="020B0604020202020204" charset="0"/>
            </a:endParaRPr>
          </a:p>
        </p:txBody>
      </p:sp>
      <p:sp>
        <p:nvSpPr>
          <p:cNvPr id="43" name="TextBox 42">
            <a:extLst>
              <a:ext uri="{FF2B5EF4-FFF2-40B4-BE49-F238E27FC236}">
                <a16:creationId xmlns:a16="http://schemas.microsoft.com/office/drawing/2014/main" id="{918192AF-39FA-93C0-D2FC-4B58EFBDBF1B}"/>
              </a:ext>
            </a:extLst>
          </p:cNvPr>
          <p:cNvSpPr txBox="1"/>
          <p:nvPr/>
        </p:nvSpPr>
        <p:spPr>
          <a:xfrm>
            <a:off x="5456449" y="5747876"/>
            <a:ext cx="3358041" cy="2169825"/>
          </a:xfrm>
          <a:prstGeom prst="rect">
            <a:avLst/>
          </a:prstGeom>
          <a:noFill/>
        </p:spPr>
        <p:txBody>
          <a:bodyPr wrap="square">
            <a:spAutoFit/>
          </a:bodyPr>
          <a:lstStyle/>
          <a:p>
            <a:r>
              <a:rPr lang="en-US" sz="1500" b="1" dirty="0" err="1">
                <a:solidFill>
                  <a:srgbClr val="002060"/>
                </a:solidFill>
                <a:latin typeface="Montserrat Light Bold" panose="020B0604020202020204" charset="0"/>
              </a:rPr>
              <a:t>uHeal</a:t>
            </a:r>
            <a:r>
              <a:rPr lang="en-US" sz="1500" dirty="0">
                <a:solidFill>
                  <a:srgbClr val="002060"/>
                </a:solidFill>
                <a:latin typeface="Montserrat Light Bold" panose="020B0604020202020204" charset="0"/>
              </a:rPr>
              <a:t> conducts an assessment for the patients with the help of a series of questions, and also gives a few preventive measures and It also makes appointments for the user by giving recommendations about hospitals, in contrast to the traditional method of searching hospitals</a:t>
            </a:r>
            <a:endParaRPr lang="en-IN" sz="1500" dirty="0">
              <a:solidFill>
                <a:srgbClr val="002060"/>
              </a:solidFill>
              <a:latin typeface="Montserrat Light Bold" panose="020B0604020202020204" charset="0"/>
            </a:endParaRPr>
          </a:p>
        </p:txBody>
      </p:sp>
      <p:sp>
        <p:nvSpPr>
          <p:cNvPr id="47" name="TextBox 46">
            <a:extLst>
              <a:ext uri="{FF2B5EF4-FFF2-40B4-BE49-F238E27FC236}">
                <a16:creationId xmlns:a16="http://schemas.microsoft.com/office/drawing/2014/main" id="{D72BD5AA-11DA-236A-570E-BDC0C3798854}"/>
              </a:ext>
            </a:extLst>
          </p:cNvPr>
          <p:cNvSpPr txBox="1"/>
          <p:nvPr/>
        </p:nvSpPr>
        <p:spPr>
          <a:xfrm>
            <a:off x="5835341" y="8452590"/>
            <a:ext cx="2922978" cy="1708160"/>
          </a:xfrm>
          <a:prstGeom prst="rect">
            <a:avLst/>
          </a:prstGeom>
          <a:noFill/>
        </p:spPr>
        <p:txBody>
          <a:bodyPr wrap="square">
            <a:spAutoFit/>
          </a:bodyPr>
          <a:lstStyle/>
          <a:p>
            <a:r>
              <a:rPr lang="en-US" sz="1500" dirty="0" err="1">
                <a:solidFill>
                  <a:schemeClr val="bg1"/>
                </a:solidFill>
                <a:latin typeface="Montserrat Light Bold" panose="020B0604020202020204" charset="0"/>
              </a:rPr>
              <a:t>Useg</a:t>
            </a:r>
            <a:r>
              <a:rPr lang="en-US" sz="1500" dirty="0">
                <a:solidFill>
                  <a:schemeClr val="bg1"/>
                </a:solidFill>
                <a:latin typeface="Montserrat Light Bold" panose="020B0604020202020204" charset="0"/>
              </a:rPr>
              <a:t> is an ML algorithm that is used by doctors as a part of their diagnosis. </a:t>
            </a:r>
          </a:p>
          <a:p>
            <a:r>
              <a:rPr lang="en-US" sz="1500" dirty="0">
                <a:solidFill>
                  <a:schemeClr val="bg1"/>
                </a:solidFill>
                <a:latin typeface="Montserrat Light Bold" panose="020B0604020202020204" charset="0"/>
              </a:rPr>
              <a:t>This makes their work easier and helps them to narrow down the issue in a much quicker way</a:t>
            </a:r>
            <a:endParaRPr lang="en-IN" sz="1500" dirty="0">
              <a:solidFill>
                <a:schemeClr val="bg1"/>
              </a:solidFill>
              <a:latin typeface="Montserrat Light Bold" panose="020B0604020202020204" charset="0"/>
            </a:endParaRPr>
          </a:p>
        </p:txBody>
      </p:sp>
      <p:pic>
        <p:nvPicPr>
          <p:cNvPr id="32" name="Picture 31">
            <a:extLst>
              <a:ext uri="{FF2B5EF4-FFF2-40B4-BE49-F238E27FC236}">
                <a16:creationId xmlns:a16="http://schemas.microsoft.com/office/drawing/2014/main" id="{8837411A-13F6-C2C2-A25F-3A07246B5DDB}"/>
              </a:ext>
            </a:extLst>
          </p:cNvPr>
          <p:cNvPicPr>
            <a:picLocks noChangeAspect="1"/>
          </p:cNvPicPr>
          <p:nvPr/>
        </p:nvPicPr>
        <p:blipFill>
          <a:blip r:embed="rId22"/>
          <a:stretch>
            <a:fillRect/>
          </a:stretch>
        </p:blipFill>
        <p:spPr>
          <a:xfrm>
            <a:off x="16130563" y="-42861"/>
            <a:ext cx="2348464" cy="2643414"/>
          </a:xfrm>
          <a:prstGeom prst="rect">
            <a:avLst/>
          </a:prstGeom>
        </p:spPr>
      </p:pic>
      <p:sp>
        <p:nvSpPr>
          <p:cNvPr id="34" name="TextBox 33">
            <a:extLst>
              <a:ext uri="{FF2B5EF4-FFF2-40B4-BE49-F238E27FC236}">
                <a16:creationId xmlns:a16="http://schemas.microsoft.com/office/drawing/2014/main" id="{914702C6-34EE-C7CA-E55E-BA3960D048E5}"/>
              </a:ext>
            </a:extLst>
          </p:cNvPr>
          <p:cNvSpPr txBox="1"/>
          <p:nvPr/>
        </p:nvSpPr>
        <p:spPr>
          <a:xfrm>
            <a:off x="725789" y="724971"/>
            <a:ext cx="9239864" cy="861774"/>
          </a:xfrm>
          <a:prstGeom prst="rect">
            <a:avLst/>
          </a:prstGeom>
          <a:noFill/>
        </p:spPr>
        <p:txBody>
          <a:bodyPr wrap="square">
            <a:spAutoFit/>
          </a:bodyPr>
          <a:lstStyle/>
          <a:p>
            <a:r>
              <a:rPr lang="en-US" sz="5000" dirty="0">
                <a:solidFill>
                  <a:srgbClr val="FFFFFF"/>
                </a:solidFill>
                <a:latin typeface="Archivo Black"/>
                <a:sym typeface="Archivo Black"/>
              </a:rPr>
              <a:t>MVP</a:t>
            </a:r>
            <a:endParaRPr lang="en-IN" sz="5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sp>
        <p:nvSpPr>
          <p:cNvPr id="197" name="Google Shape;197;p19"/>
          <p:cNvSpPr txBox="1"/>
          <p:nvPr/>
        </p:nvSpPr>
        <p:spPr>
          <a:xfrm>
            <a:off x="4709024" y="5523"/>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Product Design</a:t>
            </a:r>
            <a:endParaRPr lang="en-US" sz="3600" dirty="0"/>
          </a:p>
        </p:txBody>
      </p:sp>
      <p:pic>
        <p:nvPicPr>
          <p:cNvPr id="5122" name="Picture 2">
            <a:extLst>
              <a:ext uri="{FF2B5EF4-FFF2-40B4-BE49-F238E27FC236}">
                <a16:creationId xmlns:a16="http://schemas.microsoft.com/office/drawing/2014/main" id="{BCFA1F3F-7DCA-F0F0-A03C-855CAC8A7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3" y="851146"/>
            <a:ext cx="8730742" cy="52210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94B6133-5B7B-B335-765F-CCBA59AA0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829637"/>
            <a:ext cx="8953500" cy="530963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DF399C3-ED75-7621-779E-D99DA84F5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143500"/>
            <a:ext cx="8730742" cy="499577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16EA3B6-4E16-5EA1-E8F1-66AA668B4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9130" y="851146"/>
            <a:ext cx="7415857" cy="42287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847A91-C5BA-1F8E-B8B6-7EB20FB5E5B6}"/>
              </a:ext>
            </a:extLst>
          </p:cNvPr>
          <p:cNvPicPr>
            <a:picLocks noChangeAspect="1"/>
          </p:cNvPicPr>
          <p:nvPr/>
        </p:nvPicPr>
        <p:blipFill>
          <a:blip r:embed="rId7"/>
          <a:stretch>
            <a:fillRect/>
          </a:stretch>
        </p:blipFill>
        <p:spPr>
          <a:xfrm>
            <a:off x="17391887" y="0"/>
            <a:ext cx="968267" cy="10898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a:extLst>
            <a:ext uri="{FF2B5EF4-FFF2-40B4-BE49-F238E27FC236}">
              <a16:creationId xmlns:a16="http://schemas.microsoft.com/office/drawing/2014/main" id="{03269F96-2EBE-F29E-F61E-B497552E12C7}"/>
            </a:ext>
          </a:extLst>
        </p:cNvPr>
        <p:cNvGrpSpPr/>
        <p:nvPr/>
      </p:nvGrpSpPr>
      <p:grpSpPr>
        <a:xfrm>
          <a:off x="0" y="0"/>
          <a:ext cx="0" cy="0"/>
          <a:chOff x="0" y="0"/>
          <a:chExt cx="0" cy="0"/>
        </a:xfrm>
      </p:grpSpPr>
      <p:grpSp>
        <p:nvGrpSpPr>
          <p:cNvPr id="191" name="Google Shape;191;p19">
            <a:extLst>
              <a:ext uri="{FF2B5EF4-FFF2-40B4-BE49-F238E27FC236}">
                <a16:creationId xmlns:a16="http://schemas.microsoft.com/office/drawing/2014/main" id="{8A3FCEBC-85C5-42B1-9010-3172612A0EBC}"/>
              </a:ext>
            </a:extLst>
          </p:cNvPr>
          <p:cNvGrpSpPr/>
          <p:nvPr/>
        </p:nvGrpSpPr>
        <p:grpSpPr>
          <a:xfrm>
            <a:off x="1817914" y="968828"/>
            <a:ext cx="15065830" cy="7691815"/>
            <a:chOff x="0" y="-47625"/>
            <a:chExt cx="4259780" cy="2261855"/>
          </a:xfrm>
        </p:grpSpPr>
        <p:sp>
          <p:nvSpPr>
            <p:cNvPr id="192" name="Google Shape;192;p19">
              <a:extLst>
                <a:ext uri="{FF2B5EF4-FFF2-40B4-BE49-F238E27FC236}">
                  <a16:creationId xmlns:a16="http://schemas.microsoft.com/office/drawing/2014/main" id="{6FD770EE-B832-6205-3610-35A5A54A91F6}"/>
                </a:ext>
              </a:extLst>
            </p:cNvPr>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193" name="Google Shape;193;p19">
              <a:extLst>
                <a:ext uri="{FF2B5EF4-FFF2-40B4-BE49-F238E27FC236}">
                  <a16:creationId xmlns:a16="http://schemas.microsoft.com/office/drawing/2014/main" id="{811A91FA-6CDE-43BE-8BCE-FE8409AD547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7" name="Google Shape;197;p19">
            <a:extLst>
              <a:ext uri="{FF2B5EF4-FFF2-40B4-BE49-F238E27FC236}">
                <a16:creationId xmlns:a16="http://schemas.microsoft.com/office/drawing/2014/main" id="{0AE6DAA1-1804-2E4F-E1FD-F9D71E6CD5A8}"/>
              </a:ext>
            </a:extLst>
          </p:cNvPr>
          <p:cNvSpPr txBox="1"/>
          <p:nvPr/>
        </p:nvSpPr>
        <p:spPr>
          <a:xfrm>
            <a:off x="4774629" y="186349"/>
            <a:ext cx="9843538" cy="664797"/>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600" dirty="0">
                <a:solidFill>
                  <a:srgbClr val="FFFFFF"/>
                </a:solidFill>
                <a:latin typeface="Archivo Black"/>
                <a:sym typeface="Archivo Black"/>
              </a:rPr>
              <a:t>			MVP Design</a:t>
            </a:r>
            <a:endParaRPr lang="en-US" sz="3600" dirty="0"/>
          </a:p>
        </p:txBody>
      </p:sp>
      <p:pic>
        <p:nvPicPr>
          <p:cNvPr id="6146" name="Picture 2">
            <a:extLst>
              <a:ext uri="{FF2B5EF4-FFF2-40B4-BE49-F238E27FC236}">
                <a16:creationId xmlns:a16="http://schemas.microsoft.com/office/drawing/2014/main" id="{86EC7CAB-9B0F-DB96-8681-BF682923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9962"/>
            <a:ext cx="9960716" cy="5774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AE0946-2FEA-4C0A-4FFE-9871858C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716" y="3839738"/>
            <a:ext cx="8244846" cy="4820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39F052A-BC1C-9204-EFD5-6F4AA1860090}"/>
              </a:ext>
            </a:extLst>
          </p:cNvPr>
          <p:cNvPicPr>
            <a:picLocks noChangeAspect="1"/>
          </p:cNvPicPr>
          <p:nvPr/>
        </p:nvPicPr>
        <p:blipFill>
          <a:blip r:embed="rId5"/>
          <a:stretch>
            <a:fillRect/>
          </a:stretch>
        </p:blipFill>
        <p:spPr>
          <a:xfrm>
            <a:off x="17074779" y="-57149"/>
            <a:ext cx="1404248" cy="1580611"/>
          </a:xfrm>
          <a:prstGeom prst="rect">
            <a:avLst/>
          </a:prstGeom>
        </p:spPr>
      </p:pic>
    </p:spTree>
    <p:extLst>
      <p:ext uri="{BB962C8B-B14F-4D97-AF65-F5344CB8AC3E}">
        <p14:creationId xmlns:p14="http://schemas.microsoft.com/office/powerpoint/2010/main" val="3181979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sp>
        <p:nvSpPr>
          <p:cNvPr id="141" name="Google Shape;141;p16"/>
          <p:cNvSpPr txBox="1"/>
          <p:nvPr/>
        </p:nvSpPr>
        <p:spPr>
          <a:xfrm>
            <a:off x="777407" y="847874"/>
            <a:ext cx="3086100" cy="326692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sp>
        <p:nvSpPr>
          <p:cNvPr id="143" name="Google Shape;143;p16"/>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45" name="Google Shape;145;p16"/>
          <p:cNvSpPr txBox="1"/>
          <p:nvPr/>
        </p:nvSpPr>
        <p:spPr>
          <a:xfrm>
            <a:off x="1011014" y="3007793"/>
            <a:ext cx="775811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Full Stack /ML AI Programming Languages</a:t>
            </a:r>
            <a:endParaRPr sz="2400" b="1" dirty="0"/>
          </a:p>
        </p:txBody>
      </p:sp>
      <p:sp>
        <p:nvSpPr>
          <p:cNvPr id="152" name="Google Shape;152;p16"/>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pic>
        <p:nvPicPr>
          <p:cNvPr id="12" name="Picture 11">
            <a:extLst>
              <a:ext uri="{FF2B5EF4-FFF2-40B4-BE49-F238E27FC236}">
                <a16:creationId xmlns:a16="http://schemas.microsoft.com/office/drawing/2014/main" id="{26D65476-99F4-7CA5-51F4-DA1A01D867BB}"/>
              </a:ext>
            </a:extLst>
          </p:cNvPr>
          <p:cNvPicPr>
            <a:picLocks noChangeAspect="1"/>
          </p:cNvPicPr>
          <p:nvPr/>
        </p:nvPicPr>
        <p:blipFill>
          <a:blip r:embed="rId3"/>
          <a:stretch>
            <a:fillRect/>
          </a:stretch>
        </p:blipFill>
        <p:spPr>
          <a:xfrm>
            <a:off x="2460238" y="4099110"/>
            <a:ext cx="2256702" cy="1922994"/>
          </a:xfrm>
          <a:prstGeom prst="rect">
            <a:avLst/>
          </a:prstGeom>
        </p:spPr>
      </p:pic>
      <p:pic>
        <p:nvPicPr>
          <p:cNvPr id="3079" name="Picture 7">
            <a:extLst>
              <a:ext uri="{FF2B5EF4-FFF2-40B4-BE49-F238E27FC236}">
                <a16:creationId xmlns:a16="http://schemas.microsoft.com/office/drawing/2014/main" id="{32F5E167-158D-F11E-4CB6-B0D915F6E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4" y="6419470"/>
            <a:ext cx="1607174" cy="1607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4C7AAF-F03F-B46A-634F-95207605C9D5}"/>
              </a:ext>
            </a:extLst>
          </p:cNvPr>
          <p:cNvPicPr>
            <a:picLocks noChangeAspect="1"/>
          </p:cNvPicPr>
          <p:nvPr/>
        </p:nvPicPr>
        <p:blipFill>
          <a:blip r:embed="rId5"/>
          <a:stretch>
            <a:fillRect/>
          </a:stretch>
        </p:blipFill>
        <p:spPr>
          <a:xfrm>
            <a:off x="2232705" y="5826876"/>
            <a:ext cx="2836224" cy="2836224"/>
          </a:xfrm>
          <a:prstGeom prst="rect">
            <a:avLst/>
          </a:prstGeom>
        </p:spPr>
      </p:pic>
      <p:pic>
        <p:nvPicPr>
          <p:cNvPr id="16" name="Picture 15">
            <a:extLst>
              <a:ext uri="{FF2B5EF4-FFF2-40B4-BE49-F238E27FC236}">
                <a16:creationId xmlns:a16="http://schemas.microsoft.com/office/drawing/2014/main" id="{21F6E67B-F16C-5905-411E-6ED04C1A21ED}"/>
              </a:ext>
            </a:extLst>
          </p:cNvPr>
          <p:cNvPicPr>
            <a:picLocks noChangeAspect="1"/>
          </p:cNvPicPr>
          <p:nvPr/>
        </p:nvPicPr>
        <p:blipFill>
          <a:blip r:embed="rId6"/>
          <a:stretch>
            <a:fillRect/>
          </a:stretch>
        </p:blipFill>
        <p:spPr>
          <a:xfrm>
            <a:off x="4327692" y="4099110"/>
            <a:ext cx="2230965" cy="1901063"/>
          </a:xfrm>
          <a:prstGeom prst="rect">
            <a:avLst/>
          </a:prstGeom>
        </p:spPr>
      </p:pic>
      <p:pic>
        <p:nvPicPr>
          <p:cNvPr id="18" name="Picture 17">
            <a:extLst>
              <a:ext uri="{FF2B5EF4-FFF2-40B4-BE49-F238E27FC236}">
                <a16:creationId xmlns:a16="http://schemas.microsoft.com/office/drawing/2014/main" id="{6D8429EB-B1F6-564A-A702-FB70A22E6102}"/>
              </a:ext>
            </a:extLst>
          </p:cNvPr>
          <p:cNvPicPr>
            <a:picLocks noChangeAspect="1"/>
          </p:cNvPicPr>
          <p:nvPr/>
        </p:nvPicPr>
        <p:blipFill>
          <a:blip r:embed="rId7"/>
          <a:stretch>
            <a:fillRect/>
          </a:stretch>
        </p:blipFill>
        <p:spPr>
          <a:xfrm>
            <a:off x="881915" y="3996553"/>
            <a:ext cx="1986512" cy="1986512"/>
          </a:xfrm>
          <a:prstGeom prst="rect">
            <a:avLst/>
          </a:prstGeom>
        </p:spPr>
      </p:pic>
      <p:sp>
        <p:nvSpPr>
          <p:cNvPr id="19" name="TextBox 18">
            <a:extLst>
              <a:ext uri="{FF2B5EF4-FFF2-40B4-BE49-F238E27FC236}">
                <a16:creationId xmlns:a16="http://schemas.microsoft.com/office/drawing/2014/main" id="{79B0A113-CF5C-1C84-0614-738B1A5712CE}"/>
              </a:ext>
            </a:extLst>
          </p:cNvPr>
          <p:cNvSpPr txBox="1"/>
          <p:nvPr/>
        </p:nvSpPr>
        <p:spPr>
          <a:xfrm>
            <a:off x="1585913" y="3996553"/>
            <a:ext cx="1069524" cy="369332"/>
          </a:xfrm>
          <a:prstGeom prst="rect">
            <a:avLst/>
          </a:prstGeom>
          <a:noFill/>
        </p:spPr>
        <p:txBody>
          <a:bodyPr wrap="none" rtlCol="0">
            <a:spAutoFit/>
          </a:bodyPr>
          <a:lstStyle/>
          <a:p>
            <a:r>
              <a:rPr lang="en-US" sz="1800" dirty="0">
                <a:solidFill>
                  <a:schemeClr val="tx2"/>
                </a:solidFill>
              </a:rPr>
              <a:t>Node JS</a:t>
            </a:r>
            <a:endParaRPr lang="en-IN" sz="1800" dirty="0">
              <a:solidFill>
                <a:schemeClr val="tx2"/>
              </a:solidFill>
            </a:endParaRPr>
          </a:p>
        </p:txBody>
      </p:sp>
      <p:sp>
        <p:nvSpPr>
          <p:cNvPr id="23" name="TextBox 22">
            <a:extLst>
              <a:ext uri="{FF2B5EF4-FFF2-40B4-BE49-F238E27FC236}">
                <a16:creationId xmlns:a16="http://schemas.microsoft.com/office/drawing/2014/main" id="{28D0A7D2-D01C-0C84-DD2A-6F8871058B39}"/>
              </a:ext>
            </a:extLst>
          </p:cNvPr>
          <p:cNvSpPr txBox="1"/>
          <p:nvPr/>
        </p:nvSpPr>
        <p:spPr>
          <a:xfrm>
            <a:off x="3197370" y="3966035"/>
            <a:ext cx="2256703" cy="369332"/>
          </a:xfrm>
          <a:prstGeom prst="rect">
            <a:avLst/>
          </a:prstGeom>
          <a:noFill/>
        </p:spPr>
        <p:txBody>
          <a:bodyPr wrap="square">
            <a:spAutoFit/>
          </a:bodyPr>
          <a:lstStyle/>
          <a:p>
            <a:r>
              <a:rPr lang="en-US" sz="1800" dirty="0">
                <a:solidFill>
                  <a:schemeClr val="tx2"/>
                </a:solidFill>
              </a:rPr>
              <a:t>React</a:t>
            </a:r>
            <a:endParaRPr lang="en-IN" sz="1800" dirty="0">
              <a:solidFill>
                <a:schemeClr val="tx2"/>
              </a:solidFill>
            </a:endParaRPr>
          </a:p>
        </p:txBody>
      </p:sp>
      <p:sp>
        <p:nvSpPr>
          <p:cNvPr id="25" name="TextBox 24">
            <a:extLst>
              <a:ext uri="{FF2B5EF4-FFF2-40B4-BE49-F238E27FC236}">
                <a16:creationId xmlns:a16="http://schemas.microsoft.com/office/drawing/2014/main" id="{DF78873F-8F2A-E72E-5936-C5210BA2DE45}"/>
              </a:ext>
            </a:extLst>
          </p:cNvPr>
          <p:cNvSpPr txBox="1"/>
          <p:nvPr/>
        </p:nvSpPr>
        <p:spPr>
          <a:xfrm>
            <a:off x="5137815" y="3834662"/>
            <a:ext cx="4284185" cy="369332"/>
          </a:xfrm>
          <a:prstGeom prst="rect">
            <a:avLst/>
          </a:prstGeom>
          <a:noFill/>
        </p:spPr>
        <p:txBody>
          <a:bodyPr wrap="square">
            <a:spAutoFit/>
          </a:bodyPr>
          <a:lstStyle/>
          <a:p>
            <a:r>
              <a:rPr lang="en-US" sz="1800" dirty="0">
                <a:solidFill>
                  <a:schemeClr val="tx2"/>
                </a:solidFill>
              </a:rPr>
              <a:t>Python</a:t>
            </a:r>
            <a:endParaRPr lang="en-IN" sz="1800" dirty="0">
              <a:solidFill>
                <a:schemeClr val="tx2"/>
              </a:solidFill>
            </a:endParaRPr>
          </a:p>
        </p:txBody>
      </p:sp>
      <p:sp>
        <p:nvSpPr>
          <p:cNvPr id="27" name="TextBox 26">
            <a:extLst>
              <a:ext uri="{FF2B5EF4-FFF2-40B4-BE49-F238E27FC236}">
                <a16:creationId xmlns:a16="http://schemas.microsoft.com/office/drawing/2014/main" id="{FF11F4FA-ADBA-2F2B-AA40-2A92A3757D16}"/>
              </a:ext>
            </a:extLst>
          </p:cNvPr>
          <p:cNvSpPr txBox="1"/>
          <p:nvPr/>
        </p:nvSpPr>
        <p:spPr>
          <a:xfrm>
            <a:off x="1312913" y="6046108"/>
            <a:ext cx="1839584" cy="369332"/>
          </a:xfrm>
          <a:prstGeom prst="rect">
            <a:avLst/>
          </a:prstGeom>
          <a:noFill/>
        </p:spPr>
        <p:txBody>
          <a:bodyPr wrap="square">
            <a:spAutoFit/>
          </a:bodyPr>
          <a:lstStyle/>
          <a:p>
            <a:r>
              <a:rPr lang="en-US" sz="1800" dirty="0">
                <a:solidFill>
                  <a:schemeClr val="tx2"/>
                </a:solidFill>
              </a:rPr>
              <a:t>Redux</a:t>
            </a:r>
            <a:endParaRPr lang="en-IN" sz="1800" dirty="0">
              <a:solidFill>
                <a:schemeClr val="tx2"/>
              </a:solidFill>
            </a:endParaRPr>
          </a:p>
        </p:txBody>
      </p:sp>
      <p:sp>
        <p:nvSpPr>
          <p:cNvPr id="29" name="TextBox 28">
            <a:extLst>
              <a:ext uri="{FF2B5EF4-FFF2-40B4-BE49-F238E27FC236}">
                <a16:creationId xmlns:a16="http://schemas.microsoft.com/office/drawing/2014/main" id="{E16D63DC-500E-AA8B-665F-E85B2170317B}"/>
              </a:ext>
            </a:extLst>
          </p:cNvPr>
          <p:cNvSpPr txBox="1"/>
          <p:nvPr/>
        </p:nvSpPr>
        <p:spPr>
          <a:xfrm>
            <a:off x="3152497" y="6082669"/>
            <a:ext cx="9144000" cy="369332"/>
          </a:xfrm>
          <a:prstGeom prst="rect">
            <a:avLst/>
          </a:prstGeom>
          <a:noFill/>
        </p:spPr>
        <p:txBody>
          <a:bodyPr wrap="square">
            <a:spAutoFit/>
          </a:bodyPr>
          <a:lstStyle/>
          <a:p>
            <a:r>
              <a:rPr lang="en-US" sz="1800" dirty="0">
                <a:solidFill>
                  <a:schemeClr val="tx2"/>
                </a:solidFill>
              </a:rPr>
              <a:t>Axios</a:t>
            </a:r>
            <a:endParaRPr lang="en-IN" sz="1800" dirty="0">
              <a:solidFill>
                <a:schemeClr val="tx2"/>
              </a:solidFill>
            </a:endParaRPr>
          </a:p>
        </p:txBody>
      </p:sp>
      <p:sp>
        <p:nvSpPr>
          <p:cNvPr id="31" name="TextBox 30">
            <a:extLst>
              <a:ext uri="{FF2B5EF4-FFF2-40B4-BE49-F238E27FC236}">
                <a16:creationId xmlns:a16="http://schemas.microsoft.com/office/drawing/2014/main" id="{15EA2962-101D-15BD-3D41-01FA5F13320E}"/>
              </a:ext>
            </a:extLst>
          </p:cNvPr>
          <p:cNvSpPr txBox="1"/>
          <p:nvPr/>
        </p:nvSpPr>
        <p:spPr>
          <a:xfrm>
            <a:off x="5150525" y="6156586"/>
            <a:ext cx="1558850" cy="369332"/>
          </a:xfrm>
          <a:prstGeom prst="rect">
            <a:avLst/>
          </a:prstGeom>
          <a:noFill/>
        </p:spPr>
        <p:txBody>
          <a:bodyPr wrap="square">
            <a:spAutoFit/>
          </a:bodyPr>
          <a:lstStyle/>
          <a:p>
            <a:r>
              <a:rPr lang="en-US" sz="1800" dirty="0">
                <a:solidFill>
                  <a:schemeClr val="tx2"/>
                </a:solidFill>
              </a:rPr>
              <a:t>Material UI</a:t>
            </a:r>
            <a:endParaRPr lang="en-IN" sz="1800" dirty="0">
              <a:solidFill>
                <a:schemeClr val="tx2"/>
              </a:solidFill>
            </a:endParaRPr>
          </a:p>
        </p:txBody>
      </p:sp>
      <p:sp>
        <p:nvSpPr>
          <p:cNvPr id="33" name="TextBox 32">
            <a:extLst>
              <a:ext uri="{FF2B5EF4-FFF2-40B4-BE49-F238E27FC236}">
                <a16:creationId xmlns:a16="http://schemas.microsoft.com/office/drawing/2014/main" id="{0E6F98FB-D602-8157-F359-3FE13ECA1E0C}"/>
              </a:ext>
            </a:extLst>
          </p:cNvPr>
          <p:cNvSpPr txBox="1"/>
          <p:nvPr/>
        </p:nvSpPr>
        <p:spPr>
          <a:xfrm>
            <a:off x="7595594" y="4011301"/>
            <a:ext cx="10330176" cy="3046988"/>
          </a:xfrm>
          <a:prstGeom prst="rect">
            <a:avLst/>
          </a:prstGeom>
          <a:noFill/>
        </p:spPr>
        <p:txBody>
          <a:bodyPr wrap="square">
            <a:spAutoFit/>
          </a:bodyPr>
          <a:lstStyle/>
          <a:p>
            <a:pPr marL="342900" lvl="1" indent="-342900">
              <a:buClr>
                <a:schemeClr val="bg1">
                  <a:lumMod val="95000"/>
                </a:schemeClr>
              </a:buClr>
              <a:buFont typeface="Arial" panose="020B0604020202020204" pitchFamily="34" charset="0"/>
              <a:buChar char="•"/>
            </a:pPr>
            <a:r>
              <a:rPr lang="en-US" sz="2400" b="1" dirty="0">
                <a:solidFill>
                  <a:schemeClr val="tx2"/>
                </a:solidFill>
              </a:rPr>
              <a:t>Node.js – </a:t>
            </a:r>
            <a:r>
              <a:rPr lang="en-US" sz="2400" dirty="0">
                <a:solidFill>
                  <a:schemeClr val="tx2"/>
                </a:solidFill>
              </a:rPr>
              <a:t>JavaScript runtime used to build the backend services (server-side logic).</a:t>
            </a:r>
          </a:p>
          <a:p>
            <a:pPr marL="342900" lvl="1" indent="-342900">
              <a:buClr>
                <a:schemeClr val="bg1">
                  <a:lumMod val="95000"/>
                </a:schemeClr>
              </a:buClr>
              <a:buFont typeface="Arial" panose="020B0604020202020204" pitchFamily="34" charset="0"/>
              <a:buChar char="•"/>
            </a:pPr>
            <a:r>
              <a:rPr lang="en-US" sz="2400" b="1" dirty="0">
                <a:solidFill>
                  <a:schemeClr val="tx2"/>
                </a:solidFill>
              </a:rPr>
              <a:t>React.js – </a:t>
            </a:r>
            <a:r>
              <a:rPr lang="en-US" sz="2400" dirty="0">
                <a:solidFill>
                  <a:schemeClr val="tx2"/>
                </a:solidFill>
              </a:rPr>
              <a:t>JavaScript library for building dynamic, responsive frontends.</a:t>
            </a:r>
          </a:p>
          <a:p>
            <a:pPr marL="342900" lvl="1" indent="-342900">
              <a:buClr>
                <a:schemeClr val="bg1">
                  <a:lumMod val="95000"/>
                </a:schemeClr>
              </a:buClr>
              <a:buFont typeface="Arial" panose="020B0604020202020204" pitchFamily="34" charset="0"/>
              <a:buChar char="•"/>
            </a:pPr>
            <a:r>
              <a:rPr lang="en-US" sz="2400" b="1" dirty="0">
                <a:solidFill>
                  <a:schemeClr val="tx2"/>
                </a:solidFill>
              </a:rPr>
              <a:t>Redux – </a:t>
            </a:r>
            <a:r>
              <a:rPr lang="en-US" sz="2400" dirty="0">
                <a:solidFill>
                  <a:schemeClr val="tx2"/>
                </a:solidFill>
              </a:rPr>
              <a:t>Helps manage application-wide state in React smoothly.</a:t>
            </a:r>
          </a:p>
          <a:p>
            <a:pPr marL="342900" lvl="1" indent="-342900">
              <a:buClr>
                <a:schemeClr val="bg1">
                  <a:lumMod val="95000"/>
                </a:schemeClr>
              </a:buClr>
              <a:buFont typeface="Arial" panose="020B0604020202020204" pitchFamily="34" charset="0"/>
              <a:buChar char="•"/>
            </a:pPr>
            <a:r>
              <a:rPr lang="en-US" sz="2400" b="1" dirty="0">
                <a:solidFill>
                  <a:schemeClr val="tx2"/>
                </a:solidFill>
              </a:rPr>
              <a:t>Axios – </a:t>
            </a:r>
            <a:r>
              <a:rPr lang="en-US" sz="2400" dirty="0">
                <a:solidFill>
                  <a:schemeClr val="tx2"/>
                </a:solidFill>
              </a:rPr>
              <a:t>Used for making API requests between frontend and backend.</a:t>
            </a:r>
          </a:p>
          <a:p>
            <a:pPr marL="342900" lvl="1" indent="-342900">
              <a:buClr>
                <a:schemeClr val="bg1">
                  <a:lumMod val="95000"/>
                </a:schemeClr>
              </a:buClr>
              <a:buFont typeface="Arial" panose="020B0604020202020204" pitchFamily="34" charset="0"/>
              <a:buChar char="•"/>
            </a:pPr>
            <a:r>
              <a:rPr lang="en-US" sz="2400" b="1" dirty="0">
                <a:solidFill>
                  <a:schemeClr val="tx2"/>
                </a:solidFill>
              </a:rPr>
              <a:t>Material UI – </a:t>
            </a:r>
            <a:r>
              <a:rPr lang="en-US" sz="2400" dirty="0">
                <a:solidFill>
                  <a:schemeClr val="tx2"/>
                </a:solidFill>
              </a:rPr>
              <a:t>React-based UI toolkit for building visually appealing user interfaces.</a:t>
            </a:r>
          </a:p>
          <a:p>
            <a:pPr marL="342900" lvl="1" indent="-342900">
              <a:buClr>
                <a:schemeClr val="bg1">
                  <a:lumMod val="95000"/>
                </a:schemeClr>
              </a:buClr>
              <a:buFont typeface="Arial" panose="020B0604020202020204" pitchFamily="34" charset="0"/>
              <a:buChar char="•"/>
            </a:pPr>
            <a:r>
              <a:rPr lang="en-US" sz="2400" b="1" dirty="0">
                <a:solidFill>
                  <a:schemeClr val="tx2"/>
                </a:solidFill>
              </a:rPr>
              <a:t>Python</a:t>
            </a:r>
            <a:r>
              <a:rPr lang="en-US" sz="2400" dirty="0">
                <a:solidFill>
                  <a:schemeClr val="tx2"/>
                </a:solidFill>
              </a:rPr>
              <a:t> – Main language for AI/ML development and backend scripting.</a:t>
            </a:r>
          </a:p>
        </p:txBody>
      </p:sp>
      <p:pic>
        <p:nvPicPr>
          <p:cNvPr id="158" name="Picture 157">
            <a:extLst>
              <a:ext uri="{FF2B5EF4-FFF2-40B4-BE49-F238E27FC236}">
                <a16:creationId xmlns:a16="http://schemas.microsoft.com/office/drawing/2014/main" id="{358074CD-7552-4534-8010-0BC9B4404373}"/>
              </a:ext>
            </a:extLst>
          </p:cNvPr>
          <p:cNvPicPr>
            <a:picLocks noChangeAspect="1"/>
          </p:cNvPicPr>
          <p:nvPr/>
        </p:nvPicPr>
        <p:blipFill>
          <a:blip r:embed="rId8"/>
          <a:stretch>
            <a:fillRect/>
          </a:stretch>
        </p:blipFill>
        <p:spPr>
          <a:xfrm>
            <a:off x="16130563" y="-57149"/>
            <a:ext cx="2348464" cy="2643414"/>
          </a:xfrm>
          <a:prstGeom prst="rect">
            <a:avLst/>
          </a:prstGeom>
        </p:spPr>
      </p:pic>
      <p:pic>
        <p:nvPicPr>
          <p:cNvPr id="7" name="Picture 6">
            <a:extLst>
              <a:ext uri="{FF2B5EF4-FFF2-40B4-BE49-F238E27FC236}">
                <a16:creationId xmlns:a16="http://schemas.microsoft.com/office/drawing/2014/main" id="{F4A85B63-1146-B60F-CA70-F8E35A66E974}"/>
              </a:ext>
            </a:extLst>
          </p:cNvPr>
          <p:cNvPicPr>
            <a:picLocks noChangeAspect="1"/>
          </p:cNvPicPr>
          <p:nvPr/>
        </p:nvPicPr>
        <p:blipFill>
          <a:blip r:embed="rId9"/>
          <a:stretch>
            <a:fillRect/>
          </a:stretch>
        </p:blipFill>
        <p:spPr>
          <a:xfrm>
            <a:off x="4507776" y="6217782"/>
            <a:ext cx="2274957" cy="20298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57A6ADC3-09AB-20D9-7AF7-64B1D0B6FC5F}"/>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3937EFD3-C796-08D2-3A94-BA26F61D9FAC}"/>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sp>
        <p:nvSpPr>
          <p:cNvPr id="152" name="Google Shape;152;p16">
            <a:extLst>
              <a:ext uri="{FF2B5EF4-FFF2-40B4-BE49-F238E27FC236}">
                <a16:creationId xmlns:a16="http://schemas.microsoft.com/office/drawing/2014/main" id="{B6D14C04-BC38-B3D0-3EFF-DF966AC85393}"/>
              </a:ext>
            </a:extLst>
          </p:cNvPr>
          <p:cNvSpPr txBox="1"/>
          <p:nvPr/>
        </p:nvSpPr>
        <p:spPr>
          <a:xfrm>
            <a:off x="12454038" y="6765440"/>
            <a:ext cx="351877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33" name="TextBox 32">
            <a:extLst>
              <a:ext uri="{FF2B5EF4-FFF2-40B4-BE49-F238E27FC236}">
                <a16:creationId xmlns:a16="http://schemas.microsoft.com/office/drawing/2014/main" id="{013DBB25-B140-C198-92B8-90A37E9DEE06}"/>
              </a:ext>
            </a:extLst>
          </p:cNvPr>
          <p:cNvSpPr txBox="1"/>
          <p:nvPr/>
        </p:nvSpPr>
        <p:spPr>
          <a:xfrm>
            <a:off x="1199768" y="2857806"/>
            <a:ext cx="7619767" cy="46166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2400" b="1" dirty="0">
                <a:solidFill>
                  <a:schemeClr val="tx2"/>
                </a:solidFill>
              </a:rPr>
              <a:t>Libraries, Algorithms and Frameworks, Database</a:t>
            </a:r>
          </a:p>
        </p:txBody>
      </p:sp>
      <p:pic>
        <p:nvPicPr>
          <p:cNvPr id="35" name="Picture 34">
            <a:extLst>
              <a:ext uri="{FF2B5EF4-FFF2-40B4-BE49-F238E27FC236}">
                <a16:creationId xmlns:a16="http://schemas.microsoft.com/office/drawing/2014/main" id="{53FB4533-5A43-98C2-EBC3-C2FDA61D7DBD}"/>
              </a:ext>
            </a:extLst>
          </p:cNvPr>
          <p:cNvPicPr>
            <a:picLocks noChangeAspect="1"/>
          </p:cNvPicPr>
          <p:nvPr/>
        </p:nvPicPr>
        <p:blipFill>
          <a:blip r:embed="rId3"/>
          <a:stretch>
            <a:fillRect/>
          </a:stretch>
        </p:blipFill>
        <p:spPr>
          <a:xfrm>
            <a:off x="1226170" y="8186493"/>
            <a:ext cx="1164850" cy="1456714"/>
          </a:xfrm>
          <a:prstGeom prst="rect">
            <a:avLst/>
          </a:prstGeom>
        </p:spPr>
      </p:pic>
      <p:pic>
        <p:nvPicPr>
          <p:cNvPr id="3093" name="Picture 21">
            <a:extLst>
              <a:ext uri="{FF2B5EF4-FFF2-40B4-BE49-F238E27FC236}">
                <a16:creationId xmlns:a16="http://schemas.microsoft.com/office/drawing/2014/main" id="{A73AAE8D-AC0A-0708-34B6-49A9320AC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4013" y="8259686"/>
            <a:ext cx="1410401" cy="14104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F72C3D76-A87C-FCA6-5123-FD409E4BD332}"/>
              </a:ext>
            </a:extLst>
          </p:cNvPr>
          <p:cNvPicPr>
            <a:picLocks noChangeAspect="1"/>
          </p:cNvPicPr>
          <p:nvPr/>
        </p:nvPicPr>
        <p:blipFill>
          <a:blip r:embed="rId5"/>
          <a:stretch>
            <a:fillRect/>
          </a:stretch>
        </p:blipFill>
        <p:spPr>
          <a:xfrm>
            <a:off x="485328" y="6074547"/>
            <a:ext cx="3008797" cy="1723220"/>
          </a:xfrm>
          <a:prstGeom prst="rect">
            <a:avLst/>
          </a:prstGeom>
        </p:spPr>
      </p:pic>
      <p:pic>
        <p:nvPicPr>
          <p:cNvPr id="41" name="Picture 40">
            <a:extLst>
              <a:ext uri="{FF2B5EF4-FFF2-40B4-BE49-F238E27FC236}">
                <a16:creationId xmlns:a16="http://schemas.microsoft.com/office/drawing/2014/main" id="{D96D2728-EBAE-F9DC-4676-E21FE31FE152}"/>
              </a:ext>
            </a:extLst>
          </p:cNvPr>
          <p:cNvPicPr>
            <a:picLocks noChangeAspect="1"/>
          </p:cNvPicPr>
          <p:nvPr/>
        </p:nvPicPr>
        <p:blipFill>
          <a:blip r:embed="rId6"/>
          <a:stretch>
            <a:fillRect/>
          </a:stretch>
        </p:blipFill>
        <p:spPr>
          <a:xfrm>
            <a:off x="5392667" y="7994463"/>
            <a:ext cx="2274956" cy="1707203"/>
          </a:xfrm>
          <a:prstGeom prst="rect">
            <a:avLst/>
          </a:prstGeom>
        </p:spPr>
      </p:pic>
      <p:pic>
        <p:nvPicPr>
          <p:cNvPr id="51" name="Picture 50">
            <a:extLst>
              <a:ext uri="{FF2B5EF4-FFF2-40B4-BE49-F238E27FC236}">
                <a16:creationId xmlns:a16="http://schemas.microsoft.com/office/drawing/2014/main" id="{16B4354B-697C-6EC9-5802-6FDFDBEA5C0A}"/>
              </a:ext>
            </a:extLst>
          </p:cNvPr>
          <p:cNvPicPr>
            <a:picLocks noChangeAspect="1"/>
          </p:cNvPicPr>
          <p:nvPr/>
        </p:nvPicPr>
        <p:blipFill>
          <a:blip r:embed="rId7"/>
          <a:stretch>
            <a:fillRect/>
          </a:stretch>
        </p:blipFill>
        <p:spPr>
          <a:xfrm>
            <a:off x="384565" y="3983301"/>
            <a:ext cx="3143773" cy="1897020"/>
          </a:xfrm>
          <a:prstGeom prst="rect">
            <a:avLst/>
          </a:prstGeom>
        </p:spPr>
      </p:pic>
      <p:pic>
        <p:nvPicPr>
          <p:cNvPr id="3111" name="Picture 39">
            <a:extLst>
              <a:ext uri="{FF2B5EF4-FFF2-40B4-BE49-F238E27FC236}">
                <a16:creationId xmlns:a16="http://schemas.microsoft.com/office/drawing/2014/main" id="{53A08B7E-7C4A-94FC-1786-63E662D650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3439" y="4140514"/>
            <a:ext cx="2352270" cy="158259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728BEC5D-5CB6-D665-87E8-5B411E554019}"/>
              </a:ext>
            </a:extLst>
          </p:cNvPr>
          <p:cNvSpPr txBox="1"/>
          <p:nvPr/>
        </p:nvSpPr>
        <p:spPr>
          <a:xfrm>
            <a:off x="1199768" y="3842936"/>
            <a:ext cx="1723263" cy="307777"/>
          </a:xfrm>
          <a:prstGeom prst="rect">
            <a:avLst/>
          </a:prstGeom>
          <a:noFill/>
        </p:spPr>
        <p:txBody>
          <a:bodyPr wrap="square">
            <a:spAutoFit/>
          </a:bodyPr>
          <a:lstStyle/>
          <a:p>
            <a:r>
              <a:rPr lang="en-US" sz="1400" dirty="0">
                <a:solidFill>
                  <a:schemeClr val="tx2"/>
                </a:solidFill>
              </a:rPr>
              <a:t>Mongo DB</a:t>
            </a:r>
            <a:endParaRPr lang="en-IN" sz="1400" dirty="0">
              <a:solidFill>
                <a:schemeClr val="tx2"/>
              </a:solidFill>
            </a:endParaRPr>
          </a:p>
        </p:txBody>
      </p:sp>
      <p:sp>
        <p:nvSpPr>
          <p:cNvPr id="55" name="TextBox 54">
            <a:extLst>
              <a:ext uri="{FF2B5EF4-FFF2-40B4-BE49-F238E27FC236}">
                <a16:creationId xmlns:a16="http://schemas.microsoft.com/office/drawing/2014/main" id="{AB663032-E5FA-3529-CE67-A2D8B8DBD1B8}"/>
              </a:ext>
            </a:extLst>
          </p:cNvPr>
          <p:cNvSpPr txBox="1"/>
          <p:nvPr/>
        </p:nvSpPr>
        <p:spPr>
          <a:xfrm>
            <a:off x="4343541" y="3882153"/>
            <a:ext cx="9144000" cy="307777"/>
          </a:xfrm>
          <a:prstGeom prst="rect">
            <a:avLst/>
          </a:prstGeom>
          <a:noFill/>
        </p:spPr>
        <p:txBody>
          <a:bodyPr wrap="square">
            <a:spAutoFit/>
          </a:bodyPr>
          <a:lstStyle/>
          <a:p>
            <a:r>
              <a:rPr lang="en-US" sz="1400" dirty="0">
                <a:solidFill>
                  <a:schemeClr val="tx2"/>
                </a:solidFill>
              </a:rPr>
              <a:t>Amazon S3</a:t>
            </a:r>
            <a:endParaRPr lang="en-IN" sz="1400" dirty="0">
              <a:solidFill>
                <a:schemeClr val="tx2"/>
              </a:solidFill>
            </a:endParaRPr>
          </a:p>
        </p:txBody>
      </p:sp>
      <p:sp>
        <p:nvSpPr>
          <p:cNvPr id="57" name="TextBox 56">
            <a:extLst>
              <a:ext uri="{FF2B5EF4-FFF2-40B4-BE49-F238E27FC236}">
                <a16:creationId xmlns:a16="http://schemas.microsoft.com/office/drawing/2014/main" id="{0635C1D6-B0D8-BE26-ED57-FCBFECD45DD1}"/>
              </a:ext>
            </a:extLst>
          </p:cNvPr>
          <p:cNvSpPr txBox="1"/>
          <p:nvPr/>
        </p:nvSpPr>
        <p:spPr>
          <a:xfrm>
            <a:off x="1215504" y="6117819"/>
            <a:ext cx="9565480" cy="307777"/>
          </a:xfrm>
          <a:prstGeom prst="rect">
            <a:avLst/>
          </a:prstGeom>
          <a:noFill/>
        </p:spPr>
        <p:txBody>
          <a:bodyPr wrap="square">
            <a:spAutoFit/>
          </a:bodyPr>
          <a:lstStyle/>
          <a:p>
            <a:r>
              <a:rPr lang="en-US" sz="1400" dirty="0">
                <a:solidFill>
                  <a:schemeClr val="tx2"/>
                </a:solidFill>
              </a:rPr>
              <a:t>MERN Stack</a:t>
            </a:r>
            <a:endParaRPr lang="en-IN" sz="1400" dirty="0">
              <a:solidFill>
                <a:schemeClr val="tx2"/>
              </a:solidFill>
            </a:endParaRPr>
          </a:p>
        </p:txBody>
      </p:sp>
      <p:sp>
        <p:nvSpPr>
          <p:cNvPr id="59" name="TextBox 58">
            <a:extLst>
              <a:ext uri="{FF2B5EF4-FFF2-40B4-BE49-F238E27FC236}">
                <a16:creationId xmlns:a16="http://schemas.microsoft.com/office/drawing/2014/main" id="{379D3602-487A-3C12-1ECB-01F577E8DD16}"/>
              </a:ext>
            </a:extLst>
          </p:cNvPr>
          <p:cNvSpPr txBox="1"/>
          <p:nvPr/>
        </p:nvSpPr>
        <p:spPr>
          <a:xfrm>
            <a:off x="4279252" y="6113287"/>
            <a:ext cx="9565480" cy="307777"/>
          </a:xfrm>
          <a:prstGeom prst="rect">
            <a:avLst/>
          </a:prstGeom>
          <a:noFill/>
        </p:spPr>
        <p:txBody>
          <a:bodyPr wrap="square">
            <a:spAutoFit/>
          </a:bodyPr>
          <a:lstStyle/>
          <a:p>
            <a:r>
              <a:rPr lang="en-US" sz="1400" dirty="0" err="1">
                <a:solidFill>
                  <a:schemeClr val="tx2"/>
                </a:solidFill>
              </a:rPr>
              <a:t>Faiss</a:t>
            </a:r>
            <a:r>
              <a:rPr lang="en-US" sz="1400" dirty="0">
                <a:solidFill>
                  <a:schemeClr val="tx2"/>
                </a:solidFill>
              </a:rPr>
              <a:t> Vector Database</a:t>
            </a:r>
            <a:endParaRPr lang="en-IN" sz="1400" dirty="0">
              <a:solidFill>
                <a:schemeClr val="tx2"/>
              </a:solidFill>
            </a:endParaRPr>
          </a:p>
        </p:txBody>
      </p:sp>
      <p:sp>
        <p:nvSpPr>
          <p:cNvPr id="61" name="TextBox 60">
            <a:extLst>
              <a:ext uri="{FF2B5EF4-FFF2-40B4-BE49-F238E27FC236}">
                <a16:creationId xmlns:a16="http://schemas.microsoft.com/office/drawing/2014/main" id="{D63281FB-1070-2946-9D4C-D6310F4CDDDD}"/>
              </a:ext>
            </a:extLst>
          </p:cNvPr>
          <p:cNvSpPr txBox="1"/>
          <p:nvPr/>
        </p:nvSpPr>
        <p:spPr>
          <a:xfrm>
            <a:off x="1199768" y="7802299"/>
            <a:ext cx="9786936" cy="307777"/>
          </a:xfrm>
          <a:prstGeom prst="rect">
            <a:avLst/>
          </a:prstGeom>
          <a:noFill/>
        </p:spPr>
        <p:txBody>
          <a:bodyPr wrap="square">
            <a:spAutoFit/>
          </a:bodyPr>
          <a:lstStyle/>
          <a:p>
            <a:r>
              <a:rPr lang="en-US" sz="1400" dirty="0" err="1">
                <a:solidFill>
                  <a:schemeClr val="tx2"/>
                </a:solidFill>
              </a:rPr>
              <a:t>Pytorch</a:t>
            </a:r>
            <a:r>
              <a:rPr lang="en-US" sz="1400" dirty="0">
                <a:solidFill>
                  <a:schemeClr val="tx2"/>
                </a:solidFill>
              </a:rPr>
              <a:t> </a:t>
            </a:r>
            <a:endParaRPr lang="en-IN" sz="1400" dirty="0">
              <a:solidFill>
                <a:schemeClr val="tx2"/>
              </a:solidFill>
            </a:endParaRPr>
          </a:p>
        </p:txBody>
      </p:sp>
      <p:sp>
        <p:nvSpPr>
          <p:cNvPr id="63" name="TextBox 62">
            <a:extLst>
              <a:ext uri="{FF2B5EF4-FFF2-40B4-BE49-F238E27FC236}">
                <a16:creationId xmlns:a16="http://schemas.microsoft.com/office/drawing/2014/main" id="{2491CB75-E17A-5106-B189-772B7110131F}"/>
              </a:ext>
            </a:extLst>
          </p:cNvPr>
          <p:cNvSpPr txBox="1"/>
          <p:nvPr/>
        </p:nvSpPr>
        <p:spPr>
          <a:xfrm>
            <a:off x="3470714" y="7848652"/>
            <a:ext cx="9786936" cy="307777"/>
          </a:xfrm>
          <a:prstGeom prst="rect">
            <a:avLst/>
          </a:prstGeom>
          <a:noFill/>
        </p:spPr>
        <p:txBody>
          <a:bodyPr wrap="square">
            <a:spAutoFit/>
          </a:bodyPr>
          <a:lstStyle/>
          <a:p>
            <a:r>
              <a:rPr lang="en-US" sz="1400" dirty="0">
                <a:solidFill>
                  <a:schemeClr val="tx2"/>
                </a:solidFill>
              </a:rPr>
              <a:t>Flask</a:t>
            </a:r>
            <a:endParaRPr lang="en-IN" sz="1400" dirty="0">
              <a:solidFill>
                <a:schemeClr val="tx2"/>
              </a:solidFill>
            </a:endParaRPr>
          </a:p>
        </p:txBody>
      </p:sp>
      <p:sp>
        <p:nvSpPr>
          <p:cNvPr id="129" name="TextBox 128">
            <a:extLst>
              <a:ext uri="{FF2B5EF4-FFF2-40B4-BE49-F238E27FC236}">
                <a16:creationId xmlns:a16="http://schemas.microsoft.com/office/drawing/2014/main" id="{BF579E47-5764-FA73-E34C-E9DCA44BD6E8}"/>
              </a:ext>
            </a:extLst>
          </p:cNvPr>
          <p:cNvSpPr txBox="1"/>
          <p:nvPr/>
        </p:nvSpPr>
        <p:spPr>
          <a:xfrm>
            <a:off x="6071505" y="7816651"/>
            <a:ext cx="9786936" cy="307777"/>
          </a:xfrm>
          <a:prstGeom prst="rect">
            <a:avLst/>
          </a:prstGeom>
          <a:noFill/>
        </p:spPr>
        <p:txBody>
          <a:bodyPr wrap="square">
            <a:spAutoFit/>
          </a:bodyPr>
          <a:lstStyle/>
          <a:p>
            <a:r>
              <a:rPr lang="en-US" sz="1400" dirty="0">
                <a:solidFill>
                  <a:schemeClr val="tx2"/>
                </a:solidFill>
              </a:rPr>
              <a:t>TensorFlow</a:t>
            </a:r>
            <a:endParaRPr lang="en-IN" sz="1400" dirty="0">
              <a:solidFill>
                <a:schemeClr val="tx2"/>
              </a:solidFill>
            </a:endParaRPr>
          </a:p>
        </p:txBody>
      </p:sp>
      <p:pic>
        <p:nvPicPr>
          <p:cNvPr id="158" name="Picture 157">
            <a:extLst>
              <a:ext uri="{FF2B5EF4-FFF2-40B4-BE49-F238E27FC236}">
                <a16:creationId xmlns:a16="http://schemas.microsoft.com/office/drawing/2014/main" id="{876DDAC5-A34E-1351-0CE3-2BEF6F3A1359}"/>
              </a:ext>
            </a:extLst>
          </p:cNvPr>
          <p:cNvPicPr>
            <a:picLocks noChangeAspect="1"/>
          </p:cNvPicPr>
          <p:nvPr/>
        </p:nvPicPr>
        <p:blipFill>
          <a:blip r:embed="rId9"/>
          <a:stretch>
            <a:fillRect/>
          </a:stretch>
        </p:blipFill>
        <p:spPr>
          <a:xfrm>
            <a:off x="16130563" y="-57149"/>
            <a:ext cx="2348464" cy="2643414"/>
          </a:xfrm>
          <a:prstGeom prst="rect">
            <a:avLst/>
          </a:prstGeom>
        </p:spPr>
      </p:pic>
      <p:pic>
        <p:nvPicPr>
          <p:cNvPr id="8" name="Picture 7">
            <a:extLst>
              <a:ext uri="{FF2B5EF4-FFF2-40B4-BE49-F238E27FC236}">
                <a16:creationId xmlns:a16="http://schemas.microsoft.com/office/drawing/2014/main" id="{8F51BE93-6F20-12CE-4723-491B00E78C2F}"/>
              </a:ext>
            </a:extLst>
          </p:cNvPr>
          <p:cNvPicPr>
            <a:picLocks noChangeAspect="1"/>
          </p:cNvPicPr>
          <p:nvPr/>
        </p:nvPicPr>
        <p:blipFill>
          <a:blip r:embed="rId10"/>
          <a:srcRect l="13041" t="28819" r="10425"/>
          <a:stretch/>
        </p:blipFill>
        <p:spPr>
          <a:xfrm>
            <a:off x="4017002" y="6267176"/>
            <a:ext cx="2508288" cy="1313547"/>
          </a:xfrm>
          <a:prstGeom prst="rect">
            <a:avLst/>
          </a:prstGeom>
        </p:spPr>
      </p:pic>
      <p:sp>
        <p:nvSpPr>
          <p:cNvPr id="5" name="TextBox 4">
            <a:extLst>
              <a:ext uri="{FF2B5EF4-FFF2-40B4-BE49-F238E27FC236}">
                <a16:creationId xmlns:a16="http://schemas.microsoft.com/office/drawing/2014/main" id="{76471347-28C7-004F-FAFD-4A1EDEB51280}"/>
              </a:ext>
            </a:extLst>
          </p:cNvPr>
          <p:cNvSpPr txBox="1"/>
          <p:nvPr/>
        </p:nvSpPr>
        <p:spPr>
          <a:xfrm>
            <a:off x="7945800" y="4007823"/>
            <a:ext cx="9239864" cy="4893647"/>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MongoDB – </a:t>
            </a:r>
            <a:r>
              <a:rPr kumimoji="0" lang="en-US" sz="2400" i="0" u="none" strike="noStrike" kern="0" cap="none" spc="0" normalizeH="0" baseline="0" noProof="0" dirty="0">
                <a:ln>
                  <a:noFill/>
                </a:ln>
                <a:solidFill>
                  <a:srgbClr val="71CBEF"/>
                </a:solidFill>
                <a:effectLst/>
                <a:uLnTx/>
                <a:uFillTx/>
                <a:latin typeface="Arial"/>
                <a:cs typeface="Arial"/>
                <a:sym typeface="Arial"/>
              </a:rPr>
              <a:t>NoSQL database for storing flexible healthcare records like assessments and profiles.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Amazon S3 (AWS) – </a:t>
            </a:r>
            <a:r>
              <a:rPr kumimoji="0" lang="en-US" sz="2400" i="0" u="none" strike="noStrike" kern="0" cap="none" spc="0" normalizeH="0" baseline="0" noProof="0" dirty="0">
                <a:ln>
                  <a:noFill/>
                </a:ln>
                <a:solidFill>
                  <a:srgbClr val="71CBEF"/>
                </a:solidFill>
                <a:effectLst/>
                <a:uLnTx/>
                <a:uFillTx/>
                <a:latin typeface="Arial"/>
                <a:cs typeface="Arial"/>
                <a:sym typeface="Arial"/>
              </a:rPr>
              <a:t>Cloud storage used for securely storing medical files, images, and reports.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Faiss</a:t>
            </a:r>
            <a:r>
              <a:rPr kumimoji="0" lang="en-US" sz="2400" b="1" i="0" u="none" strike="noStrike" kern="0" cap="none" spc="0" normalizeH="0" baseline="0" noProof="0" dirty="0">
                <a:ln>
                  <a:noFill/>
                </a:ln>
                <a:solidFill>
                  <a:srgbClr val="71CBEF"/>
                </a:solidFill>
                <a:effectLst/>
                <a:uLnTx/>
                <a:uFillTx/>
                <a:latin typeface="Arial"/>
                <a:cs typeface="Arial"/>
                <a:sym typeface="Arial"/>
              </a:rPr>
              <a:t> Vector DB – </a:t>
            </a:r>
            <a:r>
              <a:rPr kumimoji="0" lang="en-US" sz="2400" i="0" u="none" strike="noStrike" kern="0" cap="none" spc="0" normalizeH="0" baseline="0" noProof="0" dirty="0">
                <a:ln>
                  <a:noFill/>
                </a:ln>
                <a:solidFill>
                  <a:srgbClr val="71CBEF"/>
                </a:solidFill>
                <a:effectLst/>
                <a:uLnTx/>
                <a:uFillTx/>
                <a:latin typeface="Arial"/>
                <a:cs typeface="Arial"/>
                <a:sym typeface="Arial"/>
              </a:rPr>
              <a:t>Specialized database used in AI for similarity search and fast retrieval (helpful in hospital recommendations).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TensorFlow</a:t>
            </a:r>
            <a:r>
              <a:rPr kumimoji="0" lang="en-US" sz="2400" b="0" i="0" u="none" strike="noStrike" kern="0" cap="none" spc="0" normalizeH="0" baseline="0" noProof="0" dirty="0">
                <a:ln>
                  <a:noFill/>
                </a:ln>
                <a:solidFill>
                  <a:srgbClr val="71CBEF"/>
                </a:solidFill>
                <a:effectLst/>
                <a:uLnTx/>
                <a:uFillTx/>
                <a:latin typeface="Arial"/>
                <a:cs typeface="Arial"/>
                <a:sym typeface="Arial"/>
              </a:rPr>
              <a:t> – ML framework used to build and train models like image processors.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err="1">
                <a:ln>
                  <a:noFill/>
                </a:ln>
                <a:solidFill>
                  <a:srgbClr val="71CBEF"/>
                </a:solidFill>
                <a:effectLst/>
                <a:uLnTx/>
                <a:uFillTx/>
                <a:latin typeface="Arial"/>
                <a:cs typeface="Arial"/>
                <a:sym typeface="Arial"/>
              </a:rPr>
              <a:t>PyTorch</a:t>
            </a:r>
            <a:r>
              <a:rPr kumimoji="0" lang="en-US" sz="2400" b="0" i="0" u="none" strike="noStrike" kern="0" cap="none" spc="0" normalizeH="0" baseline="0" noProof="0" dirty="0">
                <a:ln>
                  <a:noFill/>
                </a:ln>
                <a:solidFill>
                  <a:srgbClr val="71CBEF"/>
                </a:solidFill>
                <a:effectLst/>
                <a:uLnTx/>
                <a:uFillTx/>
                <a:latin typeface="Arial"/>
                <a:cs typeface="Arial"/>
                <a:sym typeface="Arial"/>
              </a:rPr>
              <a:t> – Another flexible ML library used for model experimentation.</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Flask</a:t>
            </a:r>
            <a:r>
              <a:rPr kumimoji="0" lang="en-US" sz="2400" b="0" i="0" u="none" strike="noStrike" kern="0" cap="none" spc="0" normalizeH="0" baseline="0" noProof="0" dirty="0">
                <a:ln>
                  <a:noFill/>
                </a:ln>
                <a:solidFill>
                  <a:srgbClr val="71CBEF"/>
                </a:solidFill>
                <a:effectLst/>
                <a:uLnTx/>
                <a:uFillTx/>
                <a:latin typeface="Arial"/>
                <a:cs typeface="Arial"/>
                <a:sym typeface="Arial"/>
              </a:rPr>
              <a:t> – A Lightweight web framework to serve ML models via APIs.</a:t>
            </a:r>
          </a:p>
        </p:txBody>
      </p:sp>
    </p:spTree>
    <p:extLst>
      <p:ext uri="{BB962C8B-B14F-4D97-AF65-F5344CB8AC3E}">
        <p14:creationId xmlns:p14="http://schemas.microsoft.com/office/powerpoint/2010/main" val="343592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a:extLst>
            <a:ext uri="{FF2B5EF4-FFF2-40B4-BE49-F238E27FC236}">
              <a16:creationId xmlns:a16="http://schemas.microsoft.com/office/drawing/2014/main" id="{42002B7A-C926-3C1F-AC56-E4982A4AE9BC}"/>
            </a:ext>
          </a:extLst>
        </p:cNvPr>
        <p:cNvGrpSpPr/>
        <p:nvPr/>
      </p:nvGrpSpPr>
      <p:grpSpPr>
        <a:xfrm>
          <a:off x="0" y="0"/>
          <a:ext cx="0" cy="0"/>
          <a:chOff x="0" y="0"/>
          <a:chExt cx="0" cy="0"/>
        </a:xfrm>
      </p:grpSpPr>
      <p:sp>
        <p:nvSpPr>
          <p:cNvPr id="143" name="Google Shape;143;p16">
            <a:extLst>
              <a:ext uri="{FF2B5EF4-FFF2-40B4-BE49-F238E27FC236}">
                <a16:creationId xmlns:a16="http://schemas.microsoft.com/office/drawing/2014/main" id="{AD8D1717-E9A7-8D4B-CFC8-4CD7A571F7AF}"/>
              </a:ext>
            </a:extLst>
          </p:cNvPr>
          <p:cNvSpPr txBox="1"/>
          <p:nvPr/>
        </p:nvSpPr>
        <p:spPr>
          <a:xfrm>
            <a:off x="4468389" y="1348617"/>
            <a:ext cx="9044537" cy="9971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400" b="1" u="none" dirty="0">
                <a:solidFill>
                  <a:srgbClr val="FFFFFF"/>
                </a:solidFill>
                <a:latin typeface="Microsoft YaHei" panose="020B0503020204020204" pitchFamily="34" charset="-122"/>
                <a:ea typeface="Microsoft YaHei" panose="020B0503020204020204" pitchFamily="34" charset="-122"/>
                <a:cs typeface="Archivo Black"/>
                <a:sym typeface="Archivo Black"/>
              </a:rPr>
              <a:t>   Technologies and Tools</a:t>
            </a:r>
            <a:endParaRPr lang="en-US" sz="5400" b="1" dirty="0">
              <a:latin typeface="Microsoft YaHei" panose="020B0503020204020204" pitchFamily="34" charset="-122"/>
              <a:ea typeface="Microsoft YaHei" panose="020B0503020204020204" pitchFamily="34" charset="-122"/>
            </a:endParaRPr>
          </a:p>
        </p:txBody>
      </p:sp>
      <p:grpSp>
        <p:nvGrpSpPr>
          <p:cNvPr id="150" name="Google Shape;150;p16">
            <a:extLst>
              <a:ext uri="{FF2B5EF4-FFF2-40B4-BE49-F238E27FC236}">
                <a16:creationId xmlns:a16="http://schemas.microsoft.com/office/drawing/2014/main" id="{D11B5F97-EA65-F6BB-1040-73D7B78DF5FE}"/>
              </a:ext>
            </a:extLst>
          </p:cNvPr>
          <p:cNvGrpSpPr/>
          <p:nvPr/>
        </p:nvGrpSpPr>
        <p:grpSpPr>
          <a:xfrm>
            <a:off x="710683" y="2558405"/>
            <a:ext cx="4017158" cy="599828"/>
            <a:chOff x="0" y="291599"/>
            <a:chExt cx="5356211" cy="799770"/>
          </a:xfrm>
        </p:grpSpPr>
        <p:sp>
          <p:nvSpPr>
            <p:cNvPr id="151" name="Google Shape;151;p16">
              <a:extLst>
                <a:ext uri="{FF2B5EF4-FFF2-40B4-BE49-F238E27FC236}">
                  <a16:creationId xmlns:a16="http://schemas.microsoft.com/office/drawing/2014/main" id="{5F6C6D66-E900-77B1-9984-BB2897D4380F}"/>
                </a:ext>
              </a:extLst>
            </p:cNvPr>
            <p:cNvSpPr txBox="1"/>
            <p:nvPr/>
          </p:nvSpPr>
          <p:spPr>
            <a:xfrm>
              <a:off x="880811" y="291599"/>
              <a:ext cx="4475400" cy="49244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71CBEF"/>
                  </a:solidFill>
                </a:rPr>
                <a:t>      Tools </a:t>
              </a:r>
              <a:endParaRPr lang="en-US" sz="2400" b="1" dirty="0"/>
            </a:p>
          </p:txBody>
        </p:sp>
        <p:sp>
          <p:nvSpPr>
            <p:cNvPr id="152" name="Google Shape;152;p16">
              <a:extLst>
                <a:ext uri="{FF2B5EF4-FFF2-40B4-BE49-F238E27FC236}">
                  <a16:creationId xmlns:a16="http://schemas.microsoft.com/office/drawing/2014/main" id="{42E646EC-CDDE-928F-71E8-FCD09B90E1F1}"/>
                </a:ext>
              </a:extLst>
            </p:cNvPr>
            <p:cNvSpPr txBox="1"/>
            <p:nvPr/>
          </p:nvSpPr>
          <p:spPr>
            <a:xfrm>
              <a:off x="0" y="804111"/>
              <a:ext cx="4691700" cy="2872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grpSp>
      <p:pic>
        <p:nvPicPr>
          <p:cNvPr id="43" name="Picture 42">
            <a:extLst>
              <a:ext uri="{FF2B5EF4-FFF2-40B4-BE49-F238E27FC236}">
                <a16:creationId xmlns:a16="http://schemas.microsoft.com/office/drawing/2014/main" id="{18528DFE-0494-D4CA-B841-7E192F3EA3D9}"/>
              </a:ext>
            </a:extLst>
          </p:cNvPr>
          <p:cNvPicPr>
            <a:picLocks noChangeAspect="1"/>
          </p:cNvPicPr>
          <p:nvPr/>
        </p:nvPicPr>
        <p:blipFill>
          <a:blip r:embed="rId3"/>
          <a:stretch>
            <a:fillRect/>
          </a:stretch>
        </p:blipFill>
        <p:spPr>
          <a:xfrm>
            <a:off x="1576694" y="7905231"/>
            <a:ext cx="2035106" cy="1259522"/>
          </a:xfrm>
          <a:prstGeom prst="rect">
            <a:avLst/>
          </a:prstGeom>
        </p:spPr>
      </p:pic>
      <p:pic>
        <p:nvPicPr>
          <p:cNvPr id="3095" name="Picture 23">
            <a:extLst>
              <a:ext uri="{FF2B5EF4-FFF2-40B4-BE49-F238E27FC236}">
                <a16:creationId xmlns:a16="http://schemas.microsoft.com/office/drawing/2014/main" id="{1B86BCC4-1274-88CA-CFFC-45D58BD88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017" y="7735574"/>
            <a:ext cx="1598835" cy="1598835"/>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a:extLst>
              <a:ext uri="{FF2B5EF4-FFF2-40B4-BE49-F238E27FC236}">
                <a16:creationId xmlns:a16="http://schemas.microsoft.com/office/drawing/2014/main" id="{C5145EB6-F21D-FC40-6522-FDAA21380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022" y="5724021"/>
            <a:ext cx="2709362" cy="1354681"/>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058F40B7-D37C-50D2-7FE4-F18BCD111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627" y="5591061"/>
            <a:ext cx="1698783" cy="12821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066E7B62-5BC7-5DA1-91A7-324347BAC073}"/>
              </a:ext>
            </a:extLst>
          </p:cNvPr>
          <p:cNvPicPr>
            <a:picLocks noChangeAspect="1"/>
          </p:cNvPicPr>
          <p:nvPr/>
        </p:nvPicPr>
        <p:blipFill>
          <a:blip r:embed="rId7"/>
          <a:stretch>
            <a:fillRect/>
          </a:stretch>
        </p:blipFill>
        <p:spPr>
          <a:xfrm>
            <a:off x="4727841" y="3501993"/>
            <a:ext cx="1281497" cy="1341896"/>
          </a:xfrm>
          <a:prstGeom prst="rect">
            <a:avLst/>
          </a:prstGeom>
        </p:spPr>
      </p:pic>
      <p:pic>
        <p:nvPicPr>
          <p:cNvPr id="49" name="Picture 48">
            <a:extLst>
              <a:ext uri="{FF2B5EF4-FFF2-40B4-BE49-F238E27FC236}">
                <a16:creationId xmlns:a16="http://schemas.microsoft.com/office/drawing/2014/main" id="{1F4B0927-A539-3F94-179A-F8ADFD481AEA}"/>
              </a:ext>
            </a:extLst>
          </p:cNvPr>
          <p:cNvPicPr>
            <a:picLocks noChangeAspect="1"/>
          </p:cNvPicPr>
          <p:nvPr/>
        </p:nvPicPr>
        <p:blipFill>
          <a:blip r:embed="rId8"/>
          <a:stretch>
            <a:fillRect/>
          </a:stretch>
        </p:blipFill>
        <p:spPr>
          <a:xfrm>
            <a:off x="1075402" y="3431553"/>
            <a:ext cx="2843235" cy="1332036"/>
          </a:xfrm>
          <a:prstGeom prst="rect">
            <a:avLst/>
          </a:prstGeom>
        </p:spPr>
      </p:pic>
      <p:sp>
        <p:nvSpPr>
          <p:cNvPr id="61" name="TextBox 60">
            <a:extLst>
              <a:ext uri="{FF2B5EF4-FFF2-40B4-BE49-F238E27FC236}">
                <a16:creationId xmlns:a16="http://schemas.microsoft.com/office/drawing/2014/main" id="{E21CCFE5-8007-0A4B-B1E9-B6F9CEDD597C}"/>
              </a:ext>
            </a:extLst>
          </p:cNvPr>
          <p:cNvSpPr txBox="1"/>
          <p:nvPr/>
        </p:nvSpPr>
        <p:spPr>
          <a:xfrm>
            <a:off x="7946734" y="6267176"/>
            <a:ext cx="9786936" cy="307777"/>
          </a:xfrm>
          <a:prstGeom prst="rect">
            <a:avLst/>
          </a:prstGeom>
          <a:noFill/>
        </p:spPr>
        <p:txBody>
          <a:bodyPr wrap="square">
            <a:spAutoFit/>
          </a:bodyPr>
          <a:lstStyle/>
          <a:p>
            <a:r>
              <a:rPr lang="en-US" sz="1400" dirty="0">
                <a:solidFill>
                  <a:schemeClr val="tx2"/>
                </a:solidFill>
              </a:rPr>
              <a:t> </a:t>
            </a:r>
            <a:endParaRPr lang="en-IN" sz="1400" dirty="0">
              <a:solidFill>
                <a:schemeClr val="tx2"/>
              </a:solidFill>
            </a:endParaRPr>
          </a:p>
        </p:txBody>
      </p:sp>
      <p:sp>
        <p:nvSpPr>
          <p:cNvPr id="131" name="TextBox 130">
            <a:extLst>
              <a:ext uri="{FF2B5EF4-FFF2-40B4-BE49-F238E27FC236}">
                <a16:creationId xmlns:a16="http://schemas.microsoft.com/office/drawing/2014/main" id="{9FE2EF7D-CB63-FC4B-E211-4D6009D91C2C}"/>
              </a:ext>
            </a:extLst>
          </p:cNvPr>
          <p:cNvSpPr txBox="1"/>
          <p:nvPr/>
        </p:nvSpPr>
        <p:spPr>
          <a:xfrm>
            <a:off x="1449352" y="3173285"/>
            <a:ext cx="10287000" cy="369332"/>
          </a:xfrm>
          <a:prstGeom prst="rect">
            <a:avLst/>
          </a:prstGeom>
          <a:noFill/>
        </p:spPr>
        <p:txBody>
          <a:bodyPr wrap="square">
            <a:spAutoFit/>
          </a:bodyPr>
          <a:lstStyle/>
          <a:p>
            <a:r>
              <a:rPr lang="en-US" sz="1800" dirty="0">
                <a:solidFill>
                  <a:schemeClr val="tx2"/>
                </a:solidFill>
              </a:rPr>
              <a:t>    Docker</a:t>
            </a:r>
            <a:endParaRPr lang="en-IN" sz="1800" dirty="0">
              <a:solidFill>
                <a:schemeClr val="tx2"/>
              </a:solidFill>
            </a:endParaRPr>
          </a:p>
        </p:txBody>
      </p:sp>
      <p:sp>
        <p:nvSpPr>
          <p:cNvPr id="133" name="TextBox 132">
            <a:extLst>
              <a:ext uri="{FF2B5EF4-FFF2-40B4-BE49-F238E27FC236}">
                <a16:creationId xmlns:a16="http://schemas.microsoft.com/office/drawing/2014/main" id="{158E4F35-3FF3-4BBE-B7A3-758C1FFB9E90}"/>
              </a:ext>
            </a:extLst>
          </p:cNvPr>
          <p:cNvSpPr txBox="1"/>
          <p:nvPr/>
        </p:nvSpPr>
        <p:spPr>
          <a:xfrm>
            <a:off x="4501461" y="3161079"/>
            <a:ext cx="11629102" cy="369332"/>
          </a:xfrm>
          <a:prstGeom prst="rect">
            <a:avLst/>
          </a:prstGeom>
          <a:noFill/>
        </p:spPr>
        <p:txBody>
          <a:bodyPr wrap="square">
            <a:spAutoFit/>
          </a:bodyPr>
          <a:lstStyle/>
          <a:p>
            <a:r>
              <a:rPr lang="en-US" sz="1800" dirty="0">
                <a:solidFill>
                  <a:schemeClr val="tx2"/>
                </a:solidFill>
              </a:rPr>
              <a:t>       Jira</a:t>
            </a:r>
            <a:endParaRPr lang="en-IN" sz="1800" dirty="0">
              <a:solidFill>
                <a:schemeClr val="tx2"/>
              </a:solidFill>
            </a:endParaRPr>
          </a:p>
        </p:txBody>
      </p:sp>
      <p:sp>
        <p:nvSpPr>
          <p:cNvPr id="135" name="TextBox 134">
            <a:extLst>
              <a:ext uri="{FF2B5EF4-FFF2-40B4-BE49-F238E27FC236}">
                <a16:creationId xmlns:a16="http://schemas.microsoft.com/office/drawing/2014/main" id="{36E259C7-BB11-382E-8558-3B72E3B05781}"/>
              </a:ext>
            </a:extLst>
          </p:cNvPr>
          <p:cNvSpPr txBox="1"/>
          <p:nvPr/>
        </p:nvSpPr>
        <p:spPr>
          <a:xfrm>
            <a:off x="1449352" y="5338746"/>
            <a:ext cx="13310418" cy="369332"/>
          </a:xfrm>
          <a:prstGeom prst="rect">
            <a:avLst/>
          </a:prstGeom>
          <a:noFill/>
        </p:spPr>
        <p:txBody>
          <a:bodyPr wrap="square">
            <a:spAutoFit/>
          </a:bodyPr>
          <a:lstStyle/>
          <a:p>
            <a:r>
              <a:rPr lang="en-US" sz="1800" dirty="0">
                <a:solidFill>
                  <a:schemeClr val="tx2"/>
                </a:solidFill>
              </a:rPr>
              <a:t>     Figma</a:t>
            </a:r>
            <a:endParaRPr lang="en-IN" sz="1800" dirty="0">
              <a:solidFill>
                <a:schemeClr val="tx2"/>
              </a:solidFill>
            </a:endParaRPr>
          </a:p>
        </p:txBody>
      </p:sp>
      <p:sp>
        <p:nvSpPr>
          <p:cNvPr id="137" name="TextBox 136">
            <a:extLst>
              <a:ext uri="{FF2B5EF4-FFF2-40B4-BE49-F238E27FC236}">
                <a16:creationId xmlns:a16="http://schemas.microsoft.com/office/drawing/2014/main" id="{F315FBB1-0F80-9D15-E2B1-8CCFFC445BE7}"/>
              </a:ext>
            </a:extLst>
          </p:cNvPr>
          <p:cNvSpPr txBox="1"/>
          <p:nvPr/>
        </p:nvSpPr>
        <p:spPr>
          <a:xfrm>
            <a:off x="4727841" y="5477075"/>
            <a:ext cx="13310418" cy="307777"/>
          </a:xfrm>
          <a:prstGeom prst="rect">
            <a:avLst/>
          </a:prstGeom>
          <a:noFill/>
        </p:spPr>
        <p:txBody>
          <a:bodyPr wrap="square">
            <a:spAutoFit/>
          </a:bodyPr>
          <a:lstStyle/>
          <a:p>
            <a:r>
              <a:rPr lang="en-US" sz="1400" dirty="0">
                <a:solidFill>
                  <a:schemeClr val="tx2"/>
                </a:solidFill>
              </a:rPr>
              <a:t>VS code</a:t>
            </a:r>
            <a:endParaRPr lang="en-IN" sz="1400" dirty="0">
              <a:solidFill>
                <a:schemeClr val="tx2"/>
              </a:solidFill>
            </a:endParaRPr>
          </a:p>
        </p:txBody>
      </p:sp>
      <p:sp>
        <p:nvSpPr>
          <p:cNvPr id="155" name="TextBox 154">
            <a:extLst>
              <a:ext uri="{FF2B5EF4-FFF2-40B4-BE49-F238E27FC236}">
                <a16:creationId xmlns:a16="http://schemas.microsoft.com/office/drawing/2014/main" id="{A6ADB2DF-7CB9-ECB7-77F0-4E7F2D374D2A}"/>
              </a:ext>
            </a:extLst>
          </p:cNvPr>
          <p:cNvSpPr txBox="1"/>
          <p:nvPr/>
        </p:nvSpPr>
        <p:spPr>
          <a:xfrm>
            <a:off x="1725871" y="7470138"/>
            <a:ext cx="14246942" cy="338554"/>
          </a:xfrm>
          <a:prstGeom prst="rect">
            <a:avLst/>
          </a:prstGeom>
          <a:noFill/>
        </p:spPr>
        <p:txBody>
          <a:bodyPr wrap="square">
            <a:spAutoFit/>
          </a:bodyPr>
          <a:lstStyle/>
          <a:p>
            <a:r>
              <a:rPr lang="en-US" sz="1600" dirty="0">
                <a:solidFill>
                  <a:schemeClr val="tx2"/>
                </a:solidFill>
              </a:rPr>
              <a:t>Postman</a:t>
            </a:r>
            <a:endParaRPr lang="en-IN" sz="1600" dirty="0">
              <a:solidFill>
                <a:schemeClr val="tx2"/>
              </a:solidFill>
            </a:endParaRPr>
          </a:p>
        </p:txBody>
      </p:sp>
      <p:sp>
        <p:nvSpPr>
          <p:cNvPr id="157" name="TextBox 156">
            <a:extLst>
              <a:ext uri="{FF2B5EF4-FFF2-40B4-BE49-F238E27FC236}">
                <a16:creationId xmlns:a16="http://schemas.microsoft.com/office/drawing/2014/main" id="{6C7ECADC-28B4-CF0D-C3AD-4D99B2340319}"/>
              </a:ext>
            </a:extLst>
          </p:cNvPr>
          <p:cNvSpPr txBox="1"/>
          <p:nvPr/>
        </p:nvSpPr>
        <p:spPr>
          <a:xfrm>
            <a:off x="4727841" y="7470138"/>
            <a:ext cx="14246942" cy="307777"/>
          </a:xfrm>
          <a:prstGeom prst="rect">
            <a:avLst/>
          </a:prstGeom>
          <a:noFill/>
        </p:spPr>
        <p:txBody>
          <a:bodyPr wrap="square">
            <a:spAutoFit/>
          </a:bodyPr>
          <a:lstStyle/>
          <a:p>
            <a:r>
              <a:rPr lang="en-US" dirty="0">
                <a:solidFill>
                  <a:schemeClr val="tx2"/>
                </a:solidFill>
              </a:rPr>
              <a:t>GitHub</a:t>
            </a:r>
            <a:endParaRPr lang="en-IN" sz="1400" dirty="0">
              <a:solidFill>
                <a:schemeClr val="tx2"/>
              </a:solidFill>
            </a:endParaRPr>
          </a:p>
        </p:txBody>
      </p:sp>
      <p:pic>
        <p:nvPicPr>
          <p:cNvPr id="158" name="Picture 157">
            <a:extLst>
              <a:ext uri="{FF2B5EF4-FFF2-40B4-BE49-F238E27FC236}">
                <a16:creationId xmlns:a16="http://schemas.microsoft.com/office/drawing/2014/main" id="{32CAE484-8B63-2219-F40E-A2A93B391C07}"/>
              </a:ext>
            </a:extLst>
          </p:cNvPr>
          <p:cNvPicPr>
            <a:picLocks noChangeAspect="1"/>
          </p:cNvPicPr>
          <p:nvPr/>
        </p:nvPicPr>
        <p:blipFill>
          <a:blip r:embed="rId9"/>
          <a:stretch>
            <a:fillRect/>
          </a:stretch>
        </p:blipFill>
        <p:spPr>
          <a:xfrm>
            <a:off x="16130563" y="-57149"/>
            <a:ext cx="2348464" cy="2643414"/>
          </a:xfrm>
          <a:prstGeom prst="rect">
            <a:avLst/>
          </a:prstGeom>
        </p:spPr>
      </p:pic>
      <p:sp>
        <p:nvSpPr>
          <p:cNvPr id="2" name="TextBox 1">
            <a:extLst>
              <a:ext uri="{FF2B5EF4-FFF2-40B4-BE49-F238E27FC236}">
                <a16:creationId xmlns:a16="http://schemas.microsoft.com/office/drawing/2014/main" id="{02E2CC7E-DE05-2BAE-04DC-FCC05B737A8A}"/>
              </a:ext>
            </a:extLst>
          </p:cNvPr>
          <p:cNvSpPr txBox="1"/>
          <p:nvPr/>
        </p:nvSpPr>
        <p:spPr>
          <a:xfrm>
            <a:off x="7858065" y="3431553"/>
            <a:ext cx="9239864" cy="3416320"/>
          </a:xfrm>
          <a:prstGeom prst="rect">
            <a:avLst/>
          </a:prstGeom>
          <a:noFill/>
        </p:spPr>
        <p:txBody>
          <a:bodyPr wrap="square">
            <a:spAutoFit/>
          </a:bodyPr>
          <a:lstStyle/>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Docker – </a:t>
            </a:r>
            <a:r>
              <a:rPr kumimoji="0" lang="en-US" sz="2400" i="0" u="none" strike="noStrike" kern="0" cap="none" spc="0" normalizeH="0" baseline="0" noProof="0" dirty="0">
                <a:ln>
                  <a:noFill/>
                </a:ln>
                <a:solidFill>
                  <a:srgbClr val="71CBEF"/>
                </a:solidFill>
                <a:effectLst/>
                <a:uLnTx/>
                <a:uFillTx/>
                <a:latin typeface="Arial"/>
                <a:cs typeface="Arial"/>
                <a:sym typeface="Arial"/>
              </a:rPr>
              <a:t>Used to containerize applications for consistent deployment across environments.</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VS Code – </a:t>
            </a:r>
            <a:r>
              <a:rPr kumimoji="0" lang="en-US" sz="2400" i="0" u="none" strike="noStrike" kern="0" cap="none" spc="0" normalizeH="0" baseline="0" noProof="0" dirty="0">
                <a:ln>
                  <a:noFill/>
                </a:ln>
                <a:solidFill>
                  <a:srgbClr val="71CBEF"/>
                </a:solidFill>
                <a:effectLst/>
                <a:uLnTx/>
                <a:uFillTx/>
                <a:latin typeface="Arial"/>
                <a:cs typeface="Arial"/>
                <a:sym typeface="Arial"/>
              </a:rPr>
              <a:t>Code editor for development with built-in Git and extension support.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GitHub – </a:t>
            </a:r>
            <a:r>
              <a:rPr kumimoji="0" lang="en-US" sz="2400" i="0" u="none" strike="noStrike" kern="0" cap="none" spc="0" normalizeH="0" baseline="0" noProof="0" dirty="0">
                <a:ln>
                  <a:noFill/>
                </a:ln>
                <a:solidFill>
                  <a:srgbClr val="71CBEF"/>
                </a:solidFill>
                <a:effectLst/>
                <a:uLnTx/>
                <a:uFillTx/>
                <a:latin typeface="Arial"/>
                <a:cs typeface="Arial"/>
                <a:sym typeface="Arial"/>
              </a:rPr>
              <a:t>Version control and collaboration platform for code.</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Postman – </a:t>
            </a:r>
            <a:r>
              <a:rPr kumimoji="0" lang="en-US" sz="2400" i="0" u="none" strike="noStrike" kern="0" cap="none" spc="0" normalizeH="0" baseline="0" noProof="0" dirty="0">
                <a:ln>
                  <a:noFill/>
                </a:ln>
                <a:solidFill>
                  <a:srgbClr val="71CBEF"/>
                </a:solidFill>
                <a:effectLst/>
                <a:uLnTx/>
                <a:uFillTx/>
                <a:latin typeface="Arial"/>
                <a:cs typeface="Arial"/>
                <a:sym typeface="Arial"/>
              </a:rPr>
              <a:t>Tool for testing and verifying API functionality during development</a:t>
            </a:r>
            <a:r>
              <a:rPr kumimoji="0" lang="en-US" sz="2400" b="1" i="0" u="none" strike="noStrike" kern="0" cap="none" spc="0" normalizeH="0" baseline="0" noProof="0" dirty="0">
                <a:ln>
                  <a:noFill/>
                </a:ln>
                <a:solidFill>
                  <a:srgbClr val="71CBEF"/>
                </a:solidFill>
                <a:effectLst/>
                <a:uLnTx/>
                <a:uFillTx/>
                <a:latin typeface="Arial"/>
                <a:cs typeface="Arial"/>
                <a:sym typeface="Arial"/>
              </a:rPr>
              <a:t>.</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Figma</a:t>
            </a:r>
            <a:r>
              <a:rPr kumimoji="0" lang="en-US" sz="2400" b="0" i="0" u="none" strike="noStrike" kern="0" cap="none" spc="0" normalizeH="0" baseline="0" noProof="0" dirty="0">
                <a:ln>
                  <a:noFill/>
                </a:ln>
                <a:solidFill>
                  <a:srgbClr val="71CBEF"/>
                </a:solidFill>
                <a:effectLst/>
                <a:uLnTx/>
                <a:uFillTx/>
                <a:latin typeface="Arial"/>
                <a:cs typeface="Arial"/>
                <a:sym typeface="Arial"/>
              </a:rPr>
              <a:t> – Tool for designing UI/UX prototypes collaboratively.</a:t>
            </a:r>
          </a:p>
          <a:p>
            <a:pPr marL="342900" marR="0" lvl="1" indent="-342900" algn="l" defTabSz="914400" rtl="0" eaLnBrk="1" fontAlgn="auto" latinLnBrk="0" hangingPunct="1">
              <a:lnSpc>
                <a:spcPct val="100000"/>
              </a:lnSpc>
              <a:spcBef>
                <a:spcPts val="0"/>
              </a:spcBef>
              <a:spcAft>
                <a:spcPts val="0"/>
              </a:spcAft>
              <a:buClr>
                <a:srgbClr val="FFFFFF">
                  <a:lumMod val="95000"/>
                </a:srgbClr>
              </a:buClr>
              <a:buSzTx/>
              <a:buFont typeface="Arial" panose="020B0604020202020204" pitchFamily="34" charset="0"/>
              <a:buChar char="•"/>
              <a:tabLst/>
              <a:defRPr/>
            </a:pPr>
            <a:r>
              <a:rPr kumimoji="0" lang="en-US" sz="2400" b="1" i="0" u="none" strike="noStrike" kern="0" cap="none" spc="0" normalizeH="0" baseline="0" noProof="0" dirty="0">
                <a:ln>
                  <a:noFill/>
                </a:ln>
                <a:solidFill>
                  <a:srgbClr val="71CBEF"/>
                </a:solidFill>
                <a:effectLst/>
                <a:uLnTx/>
                <a:uFillTx/>
                <a:latin typeface="Arial"/>
                <a:cs typeface="Arial"/>
                <a:sym typeface="Arial"/>
              </a:rPr>
              <a:t>Jira</a:t>
            </a:r>
            <a:r>
              <a:rPr kumimoji="0" lang="en-US" sz="2400" b="0" i="0" u="none" strike="noStrike" kern="0" cap="none" spc="0" normalizeH="0" baseline="0" noProof="0" dirty="0">
                <a:ln>
                  <a:noFill/>
                </a:ln>
                <a:solidFill>
                  <a:srgbClr val="71CBEF"/>
                </a:solidFill>
                <a:effectLst/>
                <a:uLnTx/>
                <a:uFillTx/>
                <a:latin typeface="Arial"/>
                <a:cs typeface="Arial"/>
                <a:sym typeface="Arial"/>
              </a:rPr>
              <a:t> – Agile tool for managing sprints, tasks, and team workflow.</a:t>
            </a:r>
          </a:p>
        </p:txBody>
      </p:sp>
    </p:spTree>
    <p:extLst>
      <p:ext uri="{BB962C8B-B14F-4D97-AF65-F5344CB8AC3E}">
        <p14:creationId xmlns:p14="http://schemas.microsoft.com/office/powerpoint/2010/main" val="50129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60" name="Google Shape;60;p11"/>
          <p:cNvGrpSpPr/>
          <p:nvPr/>
        </p:nvGrpSpPr>
        <p:grpSpPr>
          <a:xfrm>
            <a:off x="800103" y="779328"/>
            <a:ext cx="16771083" cy="9215063"/>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dirty="0"/>
            </a:p>
          </p:txBody>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Rectangle: Rounded Corners 5">
            <a:extLst>
              <a:ext uri="{FF2B5EF4-FFF2-40B4-BE49-F238E27FC236}">
                <a16:creationId xmlns:a16="http://schemas.microsoft.com/office/drawing/2014/main" id="{DBA71256-1CB4-7C0F-142B-7F6D8D81BEF1}"/>
              </a:ext>
            </a:extLst>
          </p:cNvPr>
          <p:cNvSpPr/>
          <p:nvPr/>
        </p:nvSpPr>
        <p:spPr>
          <a:xfrm>
            <a:off x="1374083" y="2519962"/>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71CBEF"/>
                </a:solidFill>
                <a:effectLst/>
                <a:uLnTx/>
                <a:uFillTx/>
                <a:latin typeface="+mj-lt"/>
                <a:ea typeface="Noto Sans"/>
                <a:cs typeface="Noto Sans"/>
                <a:sym typeface="Noto Sans"/>
              </a:rPr>
              <a:t>Team</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Noto Sans"/>
              </a:rPr>
              <a:t> : </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latin typeface="Arial"/>
              <a:cs typeface="Arial"/>
              <a:sym typeface="Arial"/>
            </a:endParaRP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Roles and Responsibilities</a:t>
            </a:r>
          </a:p>
          <a:p>
            <a:pPr marL="285750" marR="0" lvl="0" indent="-285750" algn="l" defTabSz="914400" rtl="0" eaLnBrk="1" fontAlgn="auto" latinLnBrk="0" hangingPunct="1">
              <a:lnSpc>
                <a:spcPct val="130000"/>
              </a:lnSpc>
              <a:spcBef>
                <a:spcPts val="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Arial"/>
                <a:cs typeface="Arial"/>
                <a:sym typeface="Arial"/>
              </a:rPr>
              <a:t>Improvements</a:t>
            </a:r>
          </a:p>
          <a:p>
            <a:pPr algn="ctr"/>
            <a:endParaRPr lang="en-US" dirty="0"/>
          </a:p>
        </p:txBody>
      </p:sp>
      <p:sp>
        <p:nvSpPr>
          <p:cNvPr id="64" name="Google Shape;64;p11"/>
          <p:cNvSpPr txBox="1"/>
          <p:nvPr/>
        </p:nvSpPr>
        <p:spPr>
          <a:xfrm>
            <a:off x="1708829" y="1066096"/>
            <a:ext cx="14870342" cy="129253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999" b="1" dirty="0">
                <a:solidFill>
                  <a:srgbClr val="FFFFFF"/>
                </a:solidFill>
                <a:latin typeface="+mj-lt"/>
                <a:ea typeface="Microsoft YaHei" panose="020B0503020204020204" pitchFamily="34" charset="-122"/>
                <a:sym typeface="Archivo Black"/>
              </a:rPr>
              <a:t>AGENDA</a:t>
            </a:r>
            <a:endParaRPr lang="en-US" b="1" dirty="0">
              <a:latin typeface="+mj-lt"/>
              <a:ea typeface="Microsoft YaHei" panose="020B0503020204020204" pitchFamily="34" charset="-122"/>
            </a:endParaRPr>
          </a:p>
        </p:txBody>
      </p:sp>
      <p:pic>
        <p:nvPicPr>
          <p:cNvPr id="20" name="Picture 19">
            <a:extLst>
              <a:ext uri="{FF2B5EF4-FFF2-40B4-BE49-F238E27FC236}">
                <a16:creationId xmlns:a16="http://schemas.microsoft.com/office/drawing/2014/main" id="{072AD3F5-7B82-7E0B-B21E-C23FD923A0BE}"/>
              </a:ext>
            </a:extLst>
          </p:cNvPr>
          <p:cNvPicPr>
            <a:picLocks noChangeAspect="1"/>
          </p:cNvPicPr>
          <p:nvPr/>
        </p:nvPicPr>
        <p:blipFill>
          <a:blip r:embed="rId4"/>
          <a:stretch>
            <a:fillRect/>
          </a:stretch>
        </p:blipFill>
        <p:spPr>
          <a:xfrm>
            <a:off x="16139159" y="919126"/>
            <a:ext cx="1608157" cy="1810130"/>
          </a:xfrm>
          <a:prstGeom prst="rect">
            <a:avLst/>
          </a:prstGeom>
        </p:spPr>
      </p:pic>
      <p:sp>
        <p:nvSpPr>
          <p:cNvPr id="8" name="Rectangle: Rounded Corners 7">
            <a:extLst>
              <a:ext uri="{FF2B5EF4-FFF2-40B4-BE49-F238E27FC236}">
                <a16:creationId xmlns:a16="http://schemas.microsoft.com/office/drawing/2014/main" id="{528C081E-6B0C-196C-5D49-50DF14F8D3BE}"/>
              </a:ext>
            </a:extLst>
          </p:cNvPr>
          <p:cNvSpPr/>
          <p:nvPr/>
        </p:nvSpPr>
        <p:spPr>
          <a:xfrm>
            <a:off x="5265617" y="2455481"/>
            <a:ext cx="3317554" cy="3568402"/>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Project Overview:</a:t>
            </a:r>
          </a:p>
          <a:p>
            <a:pPr marL="342900" indent="-342900">
              <a:buClr>
                <a:schemeClr val="bg1"/>
              </a:buClr>
              <a:buFont typeface="Arial" panose="020B0604020202020204" pitchFamily="34" charset="0"/>
              <a:buChar char="•"/>
            </a:pPr>
            <a:endParaRPr lang="en-US" sz="2000" dirty="0">
              <a:solidFill>
                <a:schemeClr val="bg1"/>
              </a:solidFill>
              <a:latin typeface="Noto Sans"/>
              <a:ea typeface="Noto Sans"/>
              <a:cs typeface="Noto Sans"/>
            </a:endParaRP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Problem Statement</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Project Description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Working Agreement </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Personas</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Product Design</a:t>
            </a:r>
          </a:p>
          <a:p>
            <a:pPr marL="342900" indent="-342900">
              <a:buClr>
                <a:schemeClr val="bg1"/>
              </a:buClr>
              <a:buFont typeface="Arial" panose="020B0604020202020204" pitchFamily="34" charset="0"/>
              <a:buChar char="•"/>
            </a:pPr>
            <a:r>
              <a:rPr lang="en-US" sz="2000" dirty="0">
                <a:solidFill>
                  <a:schemeClr val="bg1"/>
                </a:solidFill>
                <a:latin typeface="Noto Sans"/>
                <a:ea typeface="Noto Sans"/>
                <a:cs typeface="Noto Sans"/>
              </a:rPr>
              <a:t>MVP Design</a:t>
            </a:r>
          </a:p>
          <a:p>
            <a:pPr>
              <a:buClr>
                <a:schemeClr val="bg1"/>
              </a:buClr>
            </a:pPr>
            <a:endParaRPr lang="en-US" sz="2000" dirty="0">
              <a:solidFill>
                <a:schemeClr val="bg1"/>
              </a:solidFill>
              <a:latin typeface="Noto Sans"/>
              <a:ea typeface="Noto Sans"/>
              <a:cs typeface="Noto Sans"/>
            </a:endParaRPr>
          </a:p>
        </p:txBody>
      </p:sp>
      <p:sp>
        <p:nvSpPr>
          <p:cNvPr id="11" name="Rectangle: Rounded Corners 10">
            <a:extLst>
              <a:ext uri="{FF2B5EF4-FFF2-40B4-BE49-F238E27FC236}">
                <a16:creationId xmlns:a16="http://schemas.microsoft.com/office/drawing/2014/main" id="{3F792D9A-2656-FC5E-5329-72545B3E489D}"/>
              </a:ext>
            </a:extLst>
          </p:cNvPr>
          <p:cNvSpPr/>
          <p:nvPr/>
        </p:nvSpPr>
        <p:spPr>
          <a:xfrm>
            <a:off x="9224022" y="2506529"/>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3600" b="1" dirty="0">
              <a:solidFill>
                <a:srgbClr val="71CBEF"/>
              </a:solidFill>
              <a:latin typeface="Noto Sans"/>
              <a:ea typeface="Noto Sans"/>
              <a:cs typeface="Noto Sans"/>
            </a:endParaRPr>
          </a:p>
          <a:p>
            <a:r>
              <a:rPr lang="en-US" sz="3600" b="1" dirty="0">
                <a:solidFill>
                  <a:srgbClr val="71CBEF"/>
                </a:solidFill>
                <a:latin typeface="Noto Sans"/>
                <a:ea typeface="Noto Sans"/>
                <a:cs typeface="Noto Sans"/>
              </a:rPr>
              <a:t>Technology:</a:t>
            </a:r>
          </a:p>
          <a:p>
            <a:pPr algn="ctr"/>
            <a:endParaRPr lang="en-US" sz="2400" b="1" dirty="0">
              <a:solidFill>
                <a:srgbClr val="71CBEF"/>
              </a:solidFill>
              <a:latin typeface="Noto Sans"/>
              <a:ea typeface="Noto Sans"/>
              <a:cs typeface="Noto Sans"/>
            </a:endParaRP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Technologies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Algorithms</a:t>
            </a:r>
          </a:p>
          <a:p>
            <a:pPr marL="342900" indent="-342900">
              <a:buClr>
                <a:schemeClr val="bg1"/>
              </a:buClr>
              <a:buFont typeface="Arial" panose="020B0604020202020204" pitchFamily="34" charset="0"/>
              <a:buChar char="•"/>
            </a:pPr>
            <a:r>
              <a:rPr lang="en-US" sz="2000" b="1" dirty="0">
                <a:solidFill>
                  <a:schemeClr val="bg1"/>
                </a:solidFill>
                <a:latin typeface="Noto Sans"/>
                <a:ea typeface="Noto Sans"/>
                <a:cs typeface="Noto Sans"/>
              </a:rPr>
              <a:t>Diagrams</a:t>
            </a:r>
          </a:p>
          <a:p>
            <a:pPr marL="342900" indent="-342900">
              <a:buClr>
                <a:schemeClr val="bg1"/>
              </a:buClr>
              <a:buFont typeface="Arial" panose="020B0604020202020204" pitchFamily="34" charset="0"/>
              <a:buChar char="•"/>
            </a:pPr>
            <a:endParaRPr lang="en-US" sz="2000" b="1" dirty="0">
              <a:solidFill>
                <a:schemeClr val="bg1"/>
              </a:solidFill>
              <a:latin typeface="Noto Sans"/>
              <a:ea typeface="Noto Sans"/>
              <a:cs typeface="Noto Sans"/>
            </a:endParaRPr>
          </a:p>
          <a:p>
            <a:pPr>
              <a:buClr>
                <a:schemeClr val="bg1"/>
              </a:buClr>
            </a:pPr>
            <a:endParaRPr lang="en-US" sz="2000" b="1" dirty="0">
              <a:solidFill>
                <a:schemeClr val="bg1"/>
              </a:solidFill>
              <a:latin typeface="Noto Sans"/>
              <a:ea typeface="Noto Sans"/>
              <a:cs typeface="Noto Sans"/>
            </a:endParaRPr>
          </a:p>
          <a:p>
            <a:pPr algn="ctr"/>
            <a:endParaRPr lang="en-US" sz="2400" b="1" dirty="0">
              <a:solidFill>
                <a:srgbClr val="71CBEF"/>
              </a:solidFill>
              <a:latin typeface="Noto Sans"/>
              <a:ea typeface="Noto Sans"/>
              <a:cs typeface="Noto Sans"/>
            </a:endParaRPr>
          </a:p>
        </p:txBody>
      </p:sp>
      <p:sp>
        <p:nvSpPr>
          <p:cNvPr id="13" name="Rectangle: Rounded Corners 12">
            <a:extLst>
              <a:ext uri="{FF2B5EF4-FFF2-40B4-BE49-F238E27FC236}">
                <a16:creationId xmlns:a16="http://schemas.microsoft.com/office/drawing/2014/main" id="{313BC59B-20B3-71DA-986E-3E7531612F9A}"/>
              </a:ext>
            </a:extLst>
          </p:cNvPr>
          <p:cNvSpPr/>
          <p:nvPr/>
        </p:nvSpPr>
        <p:spPr>
          <a:xfrm>
            <a:off x="13182427" y="2506528"/>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Backlog</a:t>
            </a:r>
          </a:p>
        </p:txBody>
      </p:sp>
      <p:sp>
        <p:nvSpPr>
          <p:cNvPr id="16" name="Rectangle: Rounded Corners 15">
            <a:extLst>
              <a:ext uri="{FF2B5EF4-FFF2-40B4-BE49-F238E27FC236}">
                <a16:creationId xmlns:a16="http://schemas.microsoft.com/office/drawing/2014/main" id="{06E42460-3303-8491-645A-2C3505D0315C}"/>
              </a:ext>
            </a:extLst>
          </p:cNvPr>
          <p:cNvSpPr/>
          <p:nvPr/>
        </p:nvSpPr>
        <p:spPr>
          <a:xfrm>
            <a:off x="1558562" y="6438076"/>
            <a:ext cx="3317554" cy="3304857"/>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lang="en-US" sz="4000" b="1" dirty="0">
              <a:solidFill>
                <a:srgbClr val="71CBEF"/>
              </a:solidFill>
              <a:latin typeface="Noto Sans"/>
              <a:ea typeface="Noto Sans"/>
              <a:cs typeface="Noto Sans"/>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endParaRP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Backlog</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Test Cases</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Completed </a:t>
            </a:r>
          </a:p>
          <a:p>
            <a:pPr marL="342900" marR="0" lvl="0" indent="-34290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000" i="0" u="none" strike="noStrike" kern="0" cap="none" spc="0" normalizeH="0" baseline="0" noProof="0" dirty="0">
                <a:ln>
                  <a:noFill/>
                </a:ln>
                <a:solidFill>
                  <a:schemeClr val="bg1"/>
                </a:solidFill>
                <a:effectLst/>
                <a:uLnTx/>
                <a:uFillTx/>
                <a:latin typeface="Noto Sans"/>
                <a:ea typeface="Noto Sans"/>
                <a:cs typeface="Noto Sans"/>
                <a:sym typeface="Arial"/>
              </a:rPr>
              <a:t>Not Completed</a:t>
            </a:r>
          </a:p>
          <a:p>
            <a:pPr algn="ctr"/>
            <a:endParaRPr lang="en-US" dirty="0"/>
          </a:p>
        </p:txBody>
      </p:sp>
      <p:sp>
        <p:nvSpPr>
          <p:cNvPr id="18" name="Rectangle: Rounded Corners 17">
            <a:extLst>
              <a:ext uri="{FF2B5EF4-FFF2-40B4-BE49-F238E27FC236}">
                <a16:creationId xmlns:a16="http://schemas.microsoft.com/office/drawing/2014/main" id="{6E68B9B4-047D-D039-B832-F660C9CDB1A1}"/>
              </a:ext>
            </a:extLst>
          </p:cNvPr>
          <p:cNvSpPr/>
          <p:nvPr/>
        </p:nvSpPr>
        <p:spPr>
          <a:xfrm>
            <a:off x="5497071" y="650170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b="1" dirty="0">
              <a:solidFill>
                <a:srgbClr val="71CBEF"/>
              </a:solidFill>
              <a:latin typeface="Noto Sans"/>
              <a:ea typeface="Noto Sans"/>
              <a:cs typeface="Noto Sans"/>
            </a:endParaRPr>
          </a:p>
          <a:p>
            <a:r>
              <a:rPr lang="en-US" sz="4000" b="1" dirty="0">
                <a:solidFill>
                  <a:srgbClr val="71CBEF"/>
                </a:solidFill>
                <a:latin typeface="Noto Sans"/>
                <a:ea typeface="Noto Sans"/>
                <a:cs typeface="Noto Sans"/>
              </a:rPr>
              <a:t>Sprint</a:t>
            </a:r>
            <a:r>
              <a:rPr kumimoji="0" lang="en-US" sz="4000" b="1" i="0" u="none" strike="noStrike" kern="0" cap="none" spc="0" normalizeH="0" baseline="0" noProof="0" dirty="0">
                <a:ln>
                  <a:noFill/>
                </a:ln>
                <a:solidFill>
                  <a:srgbClr val="71CBEF"/>
                </a:solidFill>
                <a:effectLst/>
                <a:uLnTx/>
                <a:uFillTx/>
                <a:latin typeface="Noto Sans"/>
                <a:ea typeface="Noto Sans"/>
                <a:cs typeface="Noto Sans"/>
                <a:sym typeface="Arial"/>
              </a:rPr>
              <a:t> 2 Metrics:</a:t>
            </a:r>
          </a:p>
          <a:p>
            <a:pPr marL="342900" indent="-342900">
              <a:buClr>
                <a:schemeClr val="bg1"/>
              </a:buClr>
              <a:buFont typeface="Arial" panose="020B0604020202020204" pitchFamily="34" charset="0"/>
              <a:buChar char="•"/>
            </a:pPr>
            <a:endParaRPr lang="en-US" sz="2000" dirty="0"/>
          </a:p>
          <a:p>
            <a:pPr marL="342900" indent="-342900">
              <a:buClr>
                <a:schemeClr val="bg1"/>
              </a:buClr>
              <a:buFont typeface="Arial" panose="020B0604020202020204" pitchFamily="34" charset="0"/>
              <a:buChar char="•"/>
            </a:pPr>
            <a:r>
              <a:rPr lang="en-US" sz="2000" dirty="0"/>
              <a:t>Velocity</a:t>
            </a:r>
          </a:p>
          <a:p>
            <a:pPr marL="342900" indent="-342900">
              <a:buClr>
                <a:schemeClr val="bg1"/>
              </a:buClr>
              <a:buFont typeface="Arial" panose="020B0604020202020204" pitchFamily="34" charset="0"/>
              <a:buChar char="•"/>
            </a:pPr>
            <a:r>
              <a:rPr lang="en-US" sz="2000" dirty="0"/>
              <a:t>Burndown Chart</a:t>
            </a:r>
          </a:p>
          <a:p>
            <a:pPr marL="342900" indent="-342900">
              <a:buClr>
                <a:schemeClr val="bg1"/>
              </a:buClr>
              <a:buFont typeface="Arial" panose="020B0604020202020204" pitchFamily="34" charset="0"/>
              <a:buChar char="•"/>
            </a:pPr>
            <a:r>
              <a:rPr lang="en-US" sz="2000" dirty="0"/>
              <a:t>Committed Ratio</a:t>
            </a:r>
          </a:p>
          <a:p>
            <a:pPr>
              <a:buClr>
                <a:schemeClr val="bg1"/>
              </a:buClr>
            </a:pPr>
            <a:endParaRPr lang="en-US" sz="2000" dirty="0"/>
          </a:p>
          <a:p>
            <a:pPr>
              <a:buClr>
                <a:schemeClr val="bg1"/>
              </a:buClr>
            </a:pPr>
            <a:endParaRPr lang="en-US" sz="2000" dirty="0"/>
          </a:p>
        </p:txBody>
      </p:sp>
      <p:sp>
        <p:nvSpPr>
          <p:cNvPr id="21" name="Rectangle: Rounded Corners 20">
            <a:extLst>
              <a:ext uri="{FF2B5EF4-FFF2-40B4-BE49-F238E27FC236}">
                <a16:creationId xmlns:a16="http://schemas.microsoft.com/office/drawing/2014/main" id="{112894CF-31DC-7CC5-9B6B-74DD65BB5FC6}"/>
              </a:ext>
            </a:extLst>
          </p:cNvPr>
          <p:cNvSpPr/>
          <p:nvPr/>
        </p:nvSpPr>
        <p:spPr>
          <a:xfrm>
            <a:off x="9343647" y="6513981"/>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71CBEF"/>
                </a:solidFill>
                <a:latin typeface="Noto Sans"/>
                <a:ea typeface="Noto Sans"/>
                <a:cs typeface="Noto Sans"/>
              </a:rPr>
              <a:t>Sprint 2 Retrospective</a:t>
            </a:r>
          </a:p>
          <a:p>
            <a:endParaRPr lang="en-US" sz="3200" b="1" dirty="0">
              <a:solidFill>
                <a:srgbClr val="71CBEF"/>
              </a:solidFill>
              <a:latin typeface="Noto Sans"/>
              <a:ea typeface="Noto Sans"/>
              <a:cs typeface="Noto Sans"/>
            </a:endParaRPr>
          </a:p>
          <a:p>
            <a:r>
              <a:rPr lang="en-US" sz="3200" b="1" dirty="0">
                <a:solidFill>
                  <a:srgbClr val="71CBEF"/>
                </a:solidFill>
                <a:latin typeface="Noto Sans"/>
                <a:ea typeface="Noto Sans"/>
                <a:cs typeface="Noto Sans"/>
              </a:rPr>
              <a:t>Sprint 3 Planning</a:t>
            </a:r>
          </a:p>
        </p:txBody>
      </p:sp>
      <p:sp>
        <p:nvSpPr>
          <p:cNvPr id="22" name="Rectangle: Rounded Corners 21">
            <a:extLst>
              <a:ext uri="{FF2B5EF4-FFF2-40B4-BE49-F238E27FC236}">
                <a16:creationId xmlns:a16="http://schemas.microsoft.com/office/drawing/2014/main" id="{EFFAEF6B-6806-25BB-B37E-A2720D7947BD}"/>
              </a:ext>
            </a:extLst>
          </p:cNvPr>
          <p:cNvSpPr/>
          <p:nvPr/>
        </p:nvSpPr>
        <p:spPr>
          <a:xfrm>
            <a:off x="13190223" y="6513980"/>
            <a:ext cx="3317554" cy="3158799"/>
          </a:xfrm>
          <a:prstGeom prst="roundRect">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71CBEF"/>
                </a:solidFill>
                <a:latin typeface="Noto Sans"/>
                <a:ea typeface="Noto Sans"/>
                <a:cs typeface="Noto Sans"/>
              </a:rPr>
              <a:t>Product Demo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517CD-F132-25DC-9205-0971C6A64BFD}"/>
              </a:ext>
            </a:extLst>
          </p:cNvPr>
          <p:cNvSpPr>
            <a:spLocks noGrp="1"/>
          </p:cNvSpPr>
          <p:nvPr>
            <p:ph type="ctrTitle"/>
          </p:nvPr>
        </p:nvSpPr>
        <p:spPr>
          <a:xfrm>
            <a:off x="386498" y="518884"/>
            <a:ext cx="11195901" cy="1470000"/>
          </a:xfrm>
        </p:spPr>
        <p:txBody>
          <a:bodyPr>
            <a:noAutofit/>
          </a:bodyPr>
          <a:lstStyle/>
          <a:p>
            <a:r>
              <a:rPr lang="en-US" sz="6000" u="sng" dirty="0"/>
              <a:t>Algorithms And Models:</a:t>
            </a:r>
          </a:p>
        </p:txBody>
      </p:sp>
      <p:sp>
        <p:nvSpPr>
          <p:cNvPr id="5" name="TextBox 4">
            <a:extLst>
              <a:ext uri="{FF2B5EF4-FFF2-40B4-BE49-F238E27FC236}">
                <a16:creationId xmlns:a16="http://schemas.microsoft.com/office/drawing/2014/main" id="{755AFB01-6317-4C56-189C-E31384AA3984}"/>
              </a:ext>
            </a:extLst>
          </p:cNvPr>
          <p:cNvSpPr txBox="1"/>
          <p:nvPr/>
        </p:nvSpPr>
        <p:spPr>
          <a:xfrm>
            <a:off x="1150374" y="2315497"/>
            <a:ext cx="14940116" cy="4893647"/>
          </a:xfrm>
          <a:prstGeom prst="rect">
            <a:avLst/>
          </a:prstGeom>
          <a:noFill/>
        </p:spPr>
        <p:txBody>
          <a:bodyPr wrap="square">
            <a:spAutoFit/>
          </a:bodyPr>
          <a:lstStyle/>
          <a:p>
            <a:pPr marL="342900" indent="-342900">
              <a:buClr>
                <a:schemeClr val="bg1">
                  <a:lumMod val="95000"/>
                </a:schemeClr>
              </a:buClr>
              <a:buFont typeface="Arial" panose="020B0604020202020204" pitchFamily="34" charset="0"/>
              <a:buChar char="•"/>
            </a:pPr>
            <a:r>
              <a:rPr lang="en-US" sz="2600" b="1" dirty="0">
                <a:solidFill>
                  <a:schemeClr val="bg1"/>
                </a:solidFill>
              </a:rPr>
              <a:t>RAG (Retrieval-Augmented Generation):</a:t>
            </a:r>
            <a:br>
              <a:rPr lang="en-US" sz="2600" dirty="0">
                <a:solidFill>
                  <a:schemeClr val="bg1"/>
                </a:solidFill>
              </a:rPr>
            </a:br>
            <a:r>
              <a:rPr lang="en-US" sz="2600" dirty="0">
                <a:solidFill>
                  <a:schemeClr val="bg1"/>
                </a:solidFill>
              </a:rPr>
              <a:t>Combines document retrieval with text generation to provide accurate, knowledge-based responses—used in our chatbot to give more informed medical answers.</a:t>
            </a:r>
          </a:p>
          <a:p>
            <a:pPr marL="342900" indent="-342900">
              <a:buClr>
                <a:schemeClr val="bg1">
                  <a:lumMod val="95000"/>
                </a:schemeClr>
              </a:buClr>
              <a:buFont typeface="Arial" panose="020B0604020202020204" pitchFamily="34" charset="0"/>
              <a:buChar char="•"/>
            </a:pPr>
            <a:r>
              <a:rPr lang="en-US" sz="2600" b="1" dirty="0" err="1">
                <a:solidFill>
                  <a:schemeClr val="bg1"/>
                </a:solidFill>
              </a:rPr>
              <a:t>DenseNet</a:t>
            </a:r>
            <a:r>
              <a:rPr lang="en-US" sz="2600" b="1" dirty="0">
                <a:solidFill>
                  <a:schemeClr val="bg1"/>
                </a:solidFill>
              </a:rPr>
              <a:t> (Densely Connected Convolutional Network):</a:t>
            </a:r>
            <a:br>
              <a:rPr lang="en-US" sz="2600" dirty="0">
                <a:solidFill>
                  <a:schemeClr val="bg1"/>
                </a:solidFill>
              </a:rPr>
            </a:br>
            <a:r>
              <a:rPr lang="en-US" sz="2600" dirty="0">
                <a:solidFill>
                  <a:schemeClr val="bg1"/>
                </a:solidFill>
              </a:rPr>
              <a:t>A deep learning model that strengthens feature reuse and reduces computation, used for analyzing biomedical images efficiently.</a:t>
            </a:r>
          </a:p>
          <a:p>
            <a:pPr marL="342900" indent="-342900">
              <a:buClr>
                <a:schemeClr val="bg1">
                  <a:lumMod val="95000"/>
                </a:schemeClr>
              </a:buClr>
              <a:buFont typeface="Arial" panose="020B0604020202020204" pitchFamily="34" charset="0"/>
              <a:buChar char="•"/>
            </a:pPr>
            <a:r>
              <a:rPr lang="en-US" sz="2600" b="1" dirty="0" err="1">
                <a:solidFill>
                  <a:schemeClr val="bg1"/>
                </a:solidFill>
              </a:rPr>
              <a:t>ResNet</a:t>
            </a:r>
            <a:r>
              <a:rPr lang="en-US" sz="2600" b="1" dirty="0">
                <a:solidFill>
                  <a:schemeClr val="bg1"/>
                </a:solidFill>
              </a:rPr>
              <a:t> (Residual Neural Network):</a:t>
            </a:r>
            <a:br>
              <a:rPr lang="en-US" sz="2600" dirty="0">
                <a:solidFill>
                  <a:schemeClr val="bg1"/>
                </a:solidFill>
              </a:rPr>
            </a:br>
            <a:r>
              <a:rPr lang="en-US" sz="2600" dirty="0">
                <a:solidFill>
                  <a:schemeClr val="bg1"/>
                </a:solidFill>
              </a:rPr>
              <a:t>A powerful model designed to solve vanishing gradient issues helps improve the accuracy of medical image diagnosis.</a:t>
            </a:r>
          </a:p>
          <a:p>
            <a:pPr marL="342900" indent="-342900">
              <a:buClr>
                <a:schemeClr val="bg1">
                  <a:lumMod val="95000"/>
                </a:schemeClr>
              </a:buClr>
              <a:buFont typeface="Arial" panose="020B0604020202020204" pitchFamily="34" charset="0"/>
              <a:buChar char="•"/>
            </a:pPr>
            <a:r>
              <a:rPr lang="en-US" sz="2600" b="1" dirty="0" err="1">
                <a:solidFill>
                  <a:schemeClr val="bg1"/>
                </a:solidFill>
              </a:rPr>
              <a:t>DialoGPT</a:t>
            </a:r>
            <a:r>
              <a:rPr lang="en-US" sz="2600" b="1" dirty="0">
                <a:solidFill>
                  <a:schemeClr val="bg1"/>
                </a:solidFill>
              </a:rPr>
              <a:t>:</a:t>
            </a:r>
            <a:br>
              <a:rPr lang="en-US" sz="2600" dirty="0">
                <a:solidFill>
                  <a:schemeClr val="bg1"/>
                </a:solidFill>
              </a:rPr>
            </a:br>
            <a:r>
              <a:rPr lang="en-US" sz="2600" dirty="0">
                <a:solidFill>
                  <a:schemeClr val="bg1"/>
                </a:solidFill>
              </a:rPr>
              <a:t>A conversational AI model trained for dialogue generation—used to make our chatbot (</a:t>
            </a:r>
            <a:r>
              <a:rPr lang="en-US" sz="2600" i="1" dirty="0" err="1">
                <a:solidFill>
                  <a:schemeClr val="bg1"/>
                </a:solidFill>
              </a:rPr>
              <a:t>Uheal</a:t>
            </a:r>
            <a:r>
              <a:rPr lang="en-US" sz="2600" dirty="0">
                <a:solidFill>
                  <a:schemeClr val="bg1"/>
                </a:solidFill>
              </a:rPr>
              <a:t>) interactive and human-like in communication.</a:t>
            </a:r>
          </a:p>
        </p:txBody>
      </p:sp>
    </p:spTree>
    <p:extLst>
      <p:ext uri="{BB962C8B-B14F-4D97-AF65-F5344CB8AC3E}">
        <p14:creationId xmlns:p14="http://schemas.microsoft.com/office/powerpoint/2010/main" val="345857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1D24BE0-EF54-92E2-73C0-B4BD26A42730}"/>
              </a:ext>
            </a:extLst>
          </p:cNvPr>
          <p:cNvSpPr>
            <a:spLocks noGrp="1"/>
          </p:cNvSpPr>
          <p:nvPr>
            <p:ph type="subTitle" idx="1"/>
          </p:nvPr>
        </p:nvSpPr>
        <p:spPr>
          <a:xfrm>
            <a:off x="4817676" y="3723416"/>
            <a:ext cx="8474117" cy="3261845"/>
          </a:xfrm>
        </p:spPr>
        <p:txBody>
          <a:bodyPr>
            <a:normAutofit/>
          </a:bodyPr>
          <a:lstStyle/>
          <a:p>
            <a:r>
              <a:rPr lang="en-US" sz="12000" b="1" dirty="0"/>
              <a:t>Diagrams</a:t>
            </a:r>
          </a:p>
        </p:txBody>
      </p:sp>
      <p:pic>
        <p:nvPicPr>
          <p:cNvPr id="4" name="Picture 3">
            <a:extLst>
              <a:ext uri="{FF2B5EF4-FFF2-40B4-BE49-F238E27FC236}">
                <a16:creationId xmlns:a16="http://schemas.microsoft.com/office/drawing/2014/main" id="{399FFC80-2284-12D1-3915-20977617FF19}"/>
              </a:ext>
            </a:extLst>
          </p:cNvPr>
          <p:cNvPicPr>
            <a:picLocks noChangeAspect="1"/>
          </p:cNvPicPr>
          <p:nvPr/>
        </p:nvPicPr>
        <p:blipFill>
          <a:blip r:embed="rId2"/>
          <a:stretch>
            <a:fillRect/>
          </a:stretch>
        </p:blipFill>
        <p:spPr>
          <a:xfrm>
            <a:off x="16130563" y="-42861"/>
            <a:ext cx="2348464" cy="2643414"/>
          </a:xfrm>
          <a:prstGeom prst="rect">
            <a:avLst/>
          </a:prstGeom>
        </p:spPr>
      </p:pic>
    </p:spTree>
    <p:extLst>
      <p:ext uri="{BB962C8B-B14F-4D97-AF65-F5344CB8AC3E}">
        <p14:creationId xmlns:p14="http://schemas.microsoft.com/office/powerpoint/2010/main" val="249961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F2299-112C-F410-8E1E-FDBA88969C8D}"/>
              </a:ext>
            </a:extLst>
          </p:cNvPr>
          <p:cNvSpPr>
            <a:spLocks noGrp="1"/>
          </p:cNvSpPr>
          <p:nvPr>
            <p:ph type="ctrTitle"/>
          </p:nvPr>
        </p:nvSpPr>
        <p:spPr>
          <a:xfrm>
            <a:off x="-167929" y="546755"/>
            <a:ext cx="10678816" cy="1263020"/>
          </a:xfrm>
        </p:spPr>
        <p:txBody>
          <a:bodyPr>
            <a:normAutofit/>
          </a:bodyPr>
          <a:lstStyle/>
          <a:p>
            <a:r>
              <a:rPr lang="en-US" sz="6000" u="sng" dirty="0"/>
              <a:t>Architecture Diagram</a:t>
            </a:r>
          </a:p>
        </p:txBody>
      </p:sp>
      <p:pic>
        <p:nvPicPr>
          <p:cNvPr id="5" name="Picture 4">
            <a:extLst>
              <a:ext uri="{FF2B5EF4-FFF2-40B4-BE49-F238E27FC236}">
                <a16:creationId xmlns:a16="http://schemas.microsoft.com/office/drawing/2014/main" id="{52637829-E393-A378-B1F3-0DD717D5D94A}"/>
              </a:ext>
            </a:extLst>
          </p:cNvPr>
          <p:cNvPicPr>
            <a:picLocks noChangeAspect="1"/>
          </p:cNvPicPr>
          <p:nvPr/>
        </p:nvPicPr>
        <p:blipFill>
          <a:blip r:embed="rId2"/>
          <a:stretch>
            <a:fillRect/>
          </a:stretch>
        </p:blipFill>
        <p:spPr>
          <a:xfrm>
            <a:off x="4140493" y="2194610"/>
            <a:ext cx="12742913" cy="7307072"/>
          </a:xfrm>
          <a:prstGeom prst="rect">
            <a:avLst/>
          </a:prstGeom>
        </p:spPr>
      </p:pic>
      <p:pic>
        <p:nvPicPr>
          <p:cNvPr id="6" name="Picture 5">
            <a:extLst>
              <a:ext uri="{FF2B5EF4-FFF2-40B4-BE49-F238E27FC236}">
                <a16:creationId xmlns:a16="http://schemas.microsoft.com/office/drawing/2014/main" id="{F5A930DD-6CE5-0387-81F3-F8830267A9C0}"/>
              </a:ext>
            </a:extLst>
          </p:cNvPr>
          <p:cNvPicPr>
            <a:picLocks noChangeAspect="1"/>
          </p:cNvPicPr>
          <p:nvPr/>
        </p:nvPicPr>
        <p:blipFill>
          <a:blip r:embed="rId3"/>
          <a:stretch>
            <a:fillRect/>
          </a:stretch>
        </p:blipFill>
        <p:spPr>
          <a:xfrm>
            <a:off x="16430919" y="-42861"/>
            <a:ext cx="2048107" cy="2305334"/>
          </a:xfrm>
          <a:prstGeom prst="rect">
            <a:avLst/>
          </a:prstGeom>
        </p:spPr>
      </p:pic>
    </p:spTree>
    <p:extLst>
      <p:ext uri="{BB962C8B-B14F-4D97-AF65-F5344CB8AC3E}">
        <p14:creationId xmlns:p14="http://schemas.microsoft.com/office/powerpoint/2010/main" val="421982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E48169-39CF-AA3C-1300-D170CC9EF766}"/>
              </a:ext>
            </a:extLst>
          </p:cNvPr>
          <p:cNvSpPr>
            <a:spLocks noGrp="1"/>
          </p:cNvSpPr>
          <p:nvPr>
            <p:ph type="ctrTitle"/>
          </p:nvPr>
        </p:nvSpPr>
        <p:spPr>
          <a:xfrm>
            <a:off x="452487" y="867266"/>
            <a:ext cx="8041064" cy="2177420"/>
          </a:xfrm>
        </p:spPr>
        <p:txBody>
          <a:bodyPr>
            <a:normAutofit/>
          </a:bodyPr>
          <a:lstStyle/>
          <a:p>
            <a:r>
              <a:rPr lang="en-US" sz="6000" u="sng" dirty="0"/>
              <a:t>Context Diagram</a:t>
            </a:r>
          </a:p>
        </p:txBody>
      </p:sp>
      <p:pic>
        <p:nvPicPr>
          <p:cNvPr id="6" name="Picture 5">
            <a:extLst>
              <a:ext uri="{FF2B5EF4-FFF2-40B4-BE49-F238E27FC236}">
                <a16:creationId xmlns:a16="http://schemas.microsoft.com/office/drawing/2014/main" id="{706C5404-D084-7E13-0E2B-42B479FAA601}"/>
              </a:ext>
            </a:extLst>
          </p:cNvPr>
          <p:cNvPicPr>
            <a:picLocks noChangeAspect="1"/>
          </p:cNvPicPr>
          <p:nvPr/>
        </p:nvPicPr>
        <p:blipFill>
          <a:blip r:embed="rId2"/>
          <a:stretch>
            <a:fillRect/>
          </a:stretch>
        </p:blipFill>
        <p:spPr>
          <a:xfrm>
            <a:off x="16130563" y="-42861"/>
            <a:ext cx="2348464" cy="2643414"/>
          </a:xfrm>
          <a:prstGeom prst="rect">
            <a:avLst/>
          </a:prstGeom>
        </p:spPr>
      </p:pic>
      <p:pic>
        <p:nvPicPr>
          <p:cNvPr id="5" name="Picture 4">
            <a:extLst>
              <a:ext uri="{FF2B5EF4-FFF2-40B4-BE49-F238E27FC236}">
                <a16:creationId xmlns:a16="http://schemas.microsoft.com/office/drawing/2014/main" id="{34469C22-2545-89E8-0E49-7D5B5A73A5C4}"/>
              </a:ext>
            </a:extLst>
          </p:cNvPr>
          <p:cNvPicPr>
            <a:picLocks noChangeAspect="1"/>
          </p:cNvPicPr>
          <p:nvPr/>
        </p:nvPicPr>
        <p:blipFill>
          <a:blip r:embed="rId3"/>
          <a:stretch>
            <a:fillRect/>
          </a:stretch>
        </p:blipFill>
        <p:spPr>
          <a:xfrm>
            <a:off x="1961256" y="3272628"/>
            <a:ext cx="14098493" cy="3813972"/>
          </a:xfrm>
          <a:prstGeom prst="rect">
            <a:avLst/>
          </a:prstGeom>
        </p:spPr>
      </p:pic>
    </p:spTree>
    <p:extLst>
      <p:ext uri="{BB962C8B-B14F-4D97-AF65-F5344CB8AC3E}">
        <p14:creationId xmlns:p14="http://schemas.microsoft.com/office/powerpoint/2010/main" val="374244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86918-5616-AAC9-C035-3FB93356B515}"/>
              </a:ext>
            </a:extLst>
          </p:cNvPr>
          <p:cNvSpPr>
            <a:spLocks noGrp="1"/>
          </p:cNvSpPr>
          <p:nvPr>
            <p:ph type="ctrTitle"/>
          </p:nvPr>
        </p:nvSpPr>
        <p:spPr>
          <a:xfrm>
            <a:off x="160257" y="103695"/>
            <a:ext cx="8191892" cy="1904043"/>
          </a:xfrm>
        </p:spPr>
        <p:txBody>
          <a:bodyPr>
            <a:normAutofit/>
          </a:bodyPr>
          <a:lstStyle/>
          <a:p>
            <a:r>
              <a:rPr lang="en-US" sz="6000" u="sng" dirty="0"/>
              <a:t>Sequence Diagram</a:t>
            </a:r>
          </a:p>
        </p:txBody>
      </p:sp>
      <p:pic>
        <p:nvPicPr>
          <p:cNvPr id="5" name="Picture 4">
            <a:extLst>
              <a:ext uri="{FF2B5EF4-FFF2-40B4-BE49-F238E27FC236}">
                <a16:creationId xmlns:a16="http://schemas.microsoft.com/office/drawing/2014/main" id="{886DF00C-BC2E-3A4E-90CF-0B711B4A0DA5}"/>
              </a:ext>
            </a:extLst>
          </p:cNvPr>
          <p:cNvPicPr>
            <a:picLocks noChangeAspect="1"/>
          </p:cNvPicPr>
          <p:nvPr/>
        </p:nvPicPr>
        <p:blipFill>
          <a:blip r:embed="rId2"/>
          <a:stretch>
            <a:fillRect/>
          </a:stretch>
        </p:blipFill>
        <p:spPr>
          <a:xfrm>
            <a:off x="6212158" y="1500107"/>
            <a:ext cx="11510233" cy="8467773"/>
          </a:xfrm>
          <a:prstGeom prst="rect">
            <a:avLst/>
          </a:prstGeom>
        </p:spPr>
      </p:pic>
      <p:pic>
        <p:nvPicPr>
          <p:cNvPr id="6" name="Picture 5">
            <a:extLst>
              <a:ext uri="{FF2B5EF4-FFF2-40B4-BE49-F238E27FC236}">
                <a16:creationId xmlns:a16="http://schemas.microsoft.com/office/drawing/2014/main" id="{F8F5307A-FED8-F96E-4E10-5CF5F2084AB0}"/>
              </a:ext>
            </a:extLst>
          </p:cNvPr>
          <p:cNvPicPr>
            <a:picLocks noChangeAspect="1"/>
          </p:cNvPicPr>
          <p:nvPr/>
        </p:nvPicPr>
        <p:blipFill>
          <a:blip r:embed="rId3"/>
          <a:stretch>
            <a:fillRect/>
          </a:stretch>
        </p:blipFill>
        <p:spPr>
          <a:xfrm>
            <a:off x="16924580" y="-150885"/>
            <a:ext cx="1595621" cy="1796019"/>
          </a:xfrm>
          <a:prstGeom prst="rect">
            <a:avLst/>
          </a:prstGeom>
        </p:spPr>
      </p:pic>
    </p:spTree>
    <p:extLst>
      <p:ext uri="{BB962C8B-B14F-4D97-AF65-F5344CB8AC3E}">
        <p14:creationId xmlns:p14="http://schemas.microsoft.com/office/powerpoint/2010/main" val="249482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8AC170-8AF1-0440-5FC0-E73739D9EF3A}"/>
              </a:ext>
            </a:extLst>
          </p:cNvPr>
          <p:cNvSpPr>
            <a:spLocks noGrp="1"/>
          </p:cNvSpPr>
          <p:nvPr>
            <p:ph type="ctrTitle"/>
          </p:nvPr>
        </p:nvSpPr>
        <p:spPr>
          <a:xfrm>
            <a:off x="122548" y="141812"/>
            <a:ext cx="6589267" cy="1470000"/>
          </a:xfrm>
        </p:spPr>
        <p:txBody>
          <a:bodyPr>
            <a:normAutofit/>
          </a:bodyPr>
          <a:lstStyle/>
          <a:p>
            <a:r>
              <a:rPr lang="en-US" sz="6000" u="sng" dirty="0"/>
              <a:t>State Diagram</a:t>
            </a:r>
          </a:p>
        </p:txBody>
      </p:sp>
      <p:pic>
        <p:nvPicPr>
          <p:cNvPr id="5" name="Picture 4">
            <a:extLst>
              <a:ext uri="{FF2B5EF4-FFF2-40B4-BE49-F238E27FC236}">
                <a16:creationId xmlns:a16="http://schemas.microsoft.com/office/drawing/2014/main" id="{173FE931-C41A-AB91-C404-74F43FBB7DB6}"/>
              </a:ext>
            </a:extLst>
          </p:cNvPr>
          <p:cNvPicPr>
            <a:picLocks noChangeAspect="1"/>
          </p:cNvPicPr>
          <p:nvPr/>
        </p:nvPicPr>
        <p:blipFill>
          <a:blip r:embed="rId2"/>
          <a:stretch>
            <a:fillRect/>
          </a:stretch>
        </p:blipFill>
        <p:spPr>
          <a:xfrm>
            <a:off x="2865315" y="1358705"/>
            <a:ext cx="14706247" cy="8685059"/>
          </a:xfrm>
          <a:prstGeom prst="rect">
            <a:avLst/>
          </a:prstGeom>
        </p:spPr>
      </p:pic>
      <p:pic>
        <p:nvPicPr>
          <p:cNvPr id="6" name="Picture 5">
            <a:extLst>
              <a:ext uri="{FF2B5EF4-FFF2-40B4-BE49-F238E27FC236}">
                <a16:creationId xmlns:a16="http://schemas.microsoft.com/office/drawing/2014/main" id="{F67851BB-5F2A-6726-5F46-645FE08F7A6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911518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0EF4D-7E49-1706-77DC-A06C2C72E9AC}"/>
              </a:ext>
            </a:extLst>
          </p:cNvPr>
          <p:cNvSpPr>
            <a:spLocks noGrp="1"/>
          </p:cNvSpPr>
          <p:nvPr>
            <p:ph type="ctrTitle"/>
          </p:nvPr>
        </p:nvSpPr>
        <p:spPr>
          <a:xfrm>
            <a:off x="179109" y="141812"/>
            <a:ext cx="6334744" cy="1470000"/>
          </a:xfrm>
        </p:spPr>
        <p:txBody>
          <a:bodyPr>
            <a:normAutofit/>
          </a:bodyPr>
          <a:lstStyle/>
          <a:p>
            <a:r>
              <a:rPr lang="en-US" sz="6000" u="sng" dirty="0"/>
              <a:t>Class Diagram</a:t>
            </a:r>
          </a:p>
        </p:txBody>
      </p:sp>
      <p:pic>
        <p:nvPicPr>
          <p:cNvPr id="5" name="Picture 4">
            <a:extLst>
              <a:ext uri="{FF2B5EF4-FFF2-40B4-BE49-F238E27FC236}">
                <a16:creationId xmlns:a16="http://schemas.microsoft.com/office/drawing/2014/main" id="{D8305732-DACD-E770-2311-814FA6E433AF}"/>
              </a:ext>
            </a:extLst>
          </p:cNvPr>
          <p:cNvPicPr>
            <a:picLocks noChangeAspect="1"/>
          </p:cNvPicPr>
          <p:nvPr/>
        </p:nvPicPr>
        <p:blipFill>
          <a:blip r:embed="rId2"/>
          <a:stretch>
            <a:fillRect/>
          </a:stretch>
        </p:blipFill>
        <p:spPr>
          <a:xfrm>
            <a:off x="3927616" y="1361824"/>
            <a:ext cx="14181275" cy="8783364"/>
          </a:xfrm>
          <a:prstGeom prst="rect">
            <a:avLst/>
          </a:prstGeom>
        </p:spPr>
      </p:pic>
      <p:pic>
        <p:nvPicPr>
          <p:cNvPr id="6" name="Picture 5">
            <a:extLst>
              <a:ext uri="{FF2B5EF4-FFF2-40B4-BE49-F238E27FC236}">
                <a16:creationId xmlns:a16="http://schemas.microsoft.com/office/drawing/2014/main" id="{DE5948C2-7992-2C19-DA72-269DDBC5C98C}"/>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822891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FD54-79E7-B86A-4D76-DBB6B4DFA8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FB4768-FA13-EB05-5172-DF4EEF706047}"/>
              </a:ext>
            </a:extLst>
          </p:cNvPr>
          <p:cNvSpPr>
            <a:spLocks noGrp="1"/>
          </p:cNvSpPr>
          <p:nvPr>
            <p:ph type="ctrTitle"/>
          </p:nvPr>
        </p:nvSpPr>
        <p:spPr>
          <a:xfrm>
            <a:off x="-1103089" y="400896"/>
            <a:ext cx="11195901" cy="1470000"/>
          </a:xfrm>
        </p:spPr>
        <p:txBody>
          <a:bodyPr>
            <a:noAutofit/>
          </a:bodyPr>
          <a:lstStyle/>
          <a:p>
            <a:r>
              <a:rPr lang="en-US" sz="6000" u="sng" dirty="0"/>
              <a:t>Sprint 1 Recap:</a:t>
            </a:r>
          </a:p>
        </p:txBody>
      </p:sp>
      <p:sp>
        <p:nvSpPr>
          <p:cNvPr id="7" name="TextBox 6">
            <a:extLst>
              <a:ext uri="{FF2B5EF4-FFF2-40B4-BE49-F238E27FC236}">
                <a16:creationId xmlns:a16="http://schemas.microsoft.com/office/drawing/2014/main" id="{B2C5AE19-C1F9-D4A7-24E0-0A4177C24A1F}"/>
              </a:ext>
            </a:extLst>
          </p:cNvPr>
          <p:cNvSpPr txBox="1"/>
          <p:nvPr/>
        </p:nvSpPr>
        <p:spPr>
          <a:xfrm>
            <a:off x="1319628" y="1870896"/>
            <a:ext cx="16278823" cy="6671826"/>
          </a:xfrm>
          <a:prstGeom prst="rect">
            <a:avLst/>
          </a:prstGeom>
          <a:noFill/>
        </p:spPr>
        <p:txBody>
          <a:bodyPr wrap="square" rtlCol="0">
            <a:spAutoFit/>
          </a:bodyPr>
          <a:lstStyle/>
          <a:p>
            <a:pPr>
              <a:lnSpc>
                <a:spcPct val="150000"/>
              </a:lnSpc>
              <a:buClr>
                <a:schemeClr val="bg1"/>
              </a:buClr>
            </a:pPr>
            <a:r>
              <a:rPr lang="en-US" sz="2400" dirty="0">
                <a:solidFill>
                  <a:schemeClr val="bg1"/>
                </a:solidFill>
              </a:rPr>
              <a:t>In Sprint 1, we focused on building the foundation of our application by enabling key functionalities for patients, doctors, and admins. The following features were successfully implemented:</a:t>
            </a:r>
          </a:p>
          <a:p>
            <a:pPr marL="571500" indent="-571500">
              <a:lnSpc>
                <a:spcPct val="150000"/>
              </a:lnSpc>
              <a:buClr>
                <a:schemeClr val="bg1"/>
              </a:buClr>
              <a:buFont typeface="Arial" panose="020B0604020202020204" pitchFamily="34" charset="0"/>
              <a:buChar char="•"/>
            </a:pPr>
            <a:r>
              <a:rPr lang="en-US" sz="2400" dirty="0">
                <a:solidFill>
                  <a:schemeClr val="bg1"/>
                </a:solidFill>
              </a:rPr>
              <a:t>Sign-up via email, phone, or social media, and successful login post-registration.</a:t>
            </a:r>
          </a:p>
          <a:p>
            <a:pPr marL="571500" indent="-571500">
              <a:lnSpc>
                <a:spcPct val="150000"/>
              </a:lnSpc>
              <a:buClr>
                <a:schemeClr val="bg1"/>
              </a:buClr>
              <a:buFont typeface="Arial" panose="020B0604020202020204" pitchFamily="34" charset="0"/>
              <a:buChar char="•"/>
            </a:pPr>
            <a:r>
              <a:rPr lang="en-US" sz="2400" dirty="0">
                <a:solidFill>
                  <a:schemeClr val="bg1"/>
                </a:solidFill>
              </a:rPr>
              <a:t> Patient Profile Management: Patients can create and update their personal and insurance details.</a:t>
            </a:r>
          </a:p>
          <a:p>
            <a:pPr marL="571500" indent="-571500">
              <a:lnSpc>
                <a:spcPct val="150000"/>
              </a:lnSpc>
              <a:buClr>
                <a:schemeClr val="bg1"/>
              </a:buClr>
              <a:buFont typeface="Arial" panose="020B0604020202020204" pitchFamily="34" charset="0"/>
              <a:buChar char="•"/>
            </a:pPr>
            <a:r>
              <a:rPr lang="en-US" sz="2400" dirty="0">
                <a:solidFill>
                  <a:schemeClr val="bg1"/>
                </a:solidFill>
              </a:rPr>
              <a:t>Doctors can register and submit credentials for verification.</a:t>
            </a:r>
          </a:p>
          <a:p>
            <a:pPr marL="571500" indent="-571500">
              <a:lnSpc>
                <a:spcPct val="150000"/>
              </a:lnSpc>
              <a:buClr>
                <a:schemeClr val="bg1"/>
              </a:buClr>
              <a:buFont typeface="Arial" panose="020B0604020202020204" pitchFamily="34" charset="0"/>
              <a:buChar char="•"/>
            </a:pPr>
            <a:r>
              <a:rPr lang="en-US" sz="2400" dirty="0">
                <a:solidFill>
                  <a:schemeClr val="bg1"/>
                </a:solidFill>
              </a:rPr>
              <a:t>Integration of AI-generated heatmaps and segmentation for enhanced diagnostic visuals.</a:t>
            </a:r>
          </a:p>
          <a:p>
            <a:pPr marL="571500" indent="-571500">
              <a:lnSpc>
                <a:spcPct val="150000"/>
              </a:lnSpc>
              <a:buClr>
                <a:schemeClr val="bg1"/>
              </a:buClr>
              <a:buFont typeface="Arial" panose="020B0604020202020204" pitchFamily="34" charset="0"/>
              <a:buChar char="•"/>
            </a:pPr>
            <a:r>
              <a:rPr lang="en-US" sz="2400" dirty="0">
                <a:solidFill>
                  <a:schemeClr val="bg1"/>
                </a:solidFill>
              </a:rPr>
              <a:t>Admins can review and verify doctor credentials, approving or rejecting them.</a:t>
            </a:r>
          </a:p>
          <a:p>
            <a:pPr marL="571500" indent="-571500">
              <a:lnSpc>
                <a:spcPct val="150000"/>
              </a:lnSpc>
              <a:buClr>
                <a:schemeClr val="bg1"/>
              </a:buClr>
              <a:buFont typeface="Arial" panose="020B0604020202020204" pitchFamily="34" charset="0"/>
              <a:buChar char="•"/>
            </a:pPr>
            <a:r>
              <a:rPr lang="en-US" sz="2400" dirty="0">
                <a:solidFill>
                  <a:schemeClr val="bg1"/>
                </a:solidFill>
              </a:rPr>
              <a:t>Doctors can log in and access their profile and dashboard after approval.</a:t>
            </a:r>
          </a:p>
          <a:p>
            <a:pPr marL="571500" indent="-571500">
              <a:lnSpc>
                <a:spcPct val="150000"/>
              </a:lnSpc>
              <a:buClr>
                <a:schemeClr val="bg1"/>
              </a:buClr>
              <a:buFont typeface="Arial" panose="020B0604020202020204" pitchFamily="34" charset="0"/>
              <a:buChar char="•"/>
            </a:pPr>
            <a:r>
              <a:rPr lang="en-US" sz="2400" dirty="0">
                <a:solidFill>
                  <a:schemeClr val="bg1"/>
                </a:solidFill>
              </a:rPr>
              <a:t>31 Story Points </a:t>
            </a:r>
          </a:p>
          <a:p>
            <a:pPr marL="571500" indent="-571500">
              <a:lnSpc>
                <a:spcPct val="150000"/>
              </a:lnSpc>
              <a:buClr>
                <a:schemeClr val="bg1"/>
              </a:buClr>
              <a:buFont typeface="Arial" panose="020B0604020202020204" pitchFamily="34" charset="0"/>
              <a:buChar char="•"/>
            </a:pPr>
            <a:r>
              <a:rPr lang="en-US" sz="2400" dirty="0">
                <a:solidFill>
                  <a:schemeClr val="bg1"/>
                </a:solidFill>
              </a:rPr>
              <a:t>Completed 100% of the Story Points</a:t>
            </a:r>
          </a:p>
          <a:p>
            <a:pPr marL="571500" indent="-571500">
              <a:lnSpc>
                <a:spcPct val="150000"/>
              </a:lnSpc>
              <a:buClr>
                <a:schemeClr val="bg1"/>
              </a:buClr>
              <a:buFont typeface="Arial" panose="020B0604020202020204" pitchFamily="34" charset="0"/>
              <a:buChar char="•"/>
            </a:pPr>
            <a:endParaRPr lang="en-US" sz="2400" dirty="0">
              <a:solidFill>
                <a:schemeClr val="bg1"/>
              </a:solidFill>
            </a:endParaRPr>
          </a:p>
          <a:p>
            <a:pPr marL="571500" indent="-571500">
              <a:lnSpc>
                <a:spcPct val="150000"/>
              </a:lnSpc>
              <a:buClr>
                <a:schemeClr val="bg1"/>
              </a:buClr>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48329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01C06-E7A3-3C27-BC03-DB350FEFFEB9}"/>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BD3D0D04-8F8B-F8E7-8421-FE438CF1548D}"/>
              </a:ext>
            </a:extLst>
          </p:cNvPr>
          <p:cNvGraphicFramePr>
            <a:graphicFrameLocks noGrp="1"/>
          </p:cNvGraphicFramePr>
          <p:nvPr>
            <p:extLst>
              <p:ext uri="{D42A27DB-BD31-4B8C-83A1-F6EECF244321}">
                <p14:modId xmlns:p14="http://schemas.microsoft.com/office/powerpoint/2010/main" val="3144479997"/>
              </p:ext>
            </p:extLst>
          </p:nvPr>
        </p:nvGraphicFramePr>
        <p:xfrm>
          <a:off x="130629" y="1107773"/>
          <a:ext cx="17331461" cy="8806544"/>
        </p:xfrm>
        <a:graphic>
          <a:graphicData uri="http://schemas.openxmlformats.org/drawingml/2006/table">
            <a:tbl>
              <a:tblPr>
                <a:tableStyleId>{284E427A-3D55-4303-BF80-6455036E1DE7}</a:tableStyleId>
              </a:tblPr>
              <a:tblGrid>
                <a:gridCol w="1226596">
                  <a:extLst>
                    <a:ext uri="{9D8B030D-6E8A-4147-A177-3AD203B41FA5}">
                      <a16:colId xmlns:a16="http://schemas.microsoft.com/office/drawing/2014/main" val="1300833064"/>
                    </a:ext>
                  </a:extLst>
                </a:gridCol>
                <a:gridCol w="5475425">
                  <a:extLst>
                    <a:ext uri="{9D8B030D-6E8A-4147-A177-3AD203B41FA5}">
                      <a16:colId xmlns:a16="http://schemas.microsoft.com/office/drawing/2014/main" val="362006537"/>
                    </a:ext>
                  </a:extLst>
                </a:gridCol>
                <a:gridCol w="8833804">
                  <a:extLst>
                    <a:ext uri="{9D8B030D-6E8A-4147-A177-3AD203B41FA5}">
                      <a16:colId xmlns:a16="http://schemas.microsoft.com/office/drawing/2014/main" val="2917680242"/>
                    </a:ext>
                  </a:extLst>
                </a:gridCol>
                <a:gridCol w="1795636">
                  <a:extLst>
                    <a:ext uri="{9D8B030D-6E8A-4147-A177-3AD203B41FA5}">
                      <a16:colId xmlns:a16="http://schemas.microsoft.com/office/drawing/2014/main" val="627407836"/>
                    </a:ext>
                  </a:extLst>
                </a:gridCol>
              </a:tblGrid>
              <a:tr h="8866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16340">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US_23</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heat maps and segmented outputs for easier diagnosis.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8</a:t>
                      </a:r>
                    </a:p>
                  </a:txBody>
                  <a:tcPr marL="7620" marR="7620" marT="7620" marB="0" anchor="b"/>
                </a:tc>
                <a:extLst>
                  <a:ext uri="{0D108BD9-81ED-4DB2-BD59-A6C34878D82A}">
                    <a16:rowId xmlns:a16="http://schemas.microsoft.com/office/drawing/2014/main" val="3439071202"/>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US_27</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an admin, my dashboard needs access by me only not by others for security purposes.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Admin dashboard is secured with role-based access control and audit logs.</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2762771423"/>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patient, I want to see ratings and reviews for doctors before booking an appointment</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388530690"/>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US_26</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an admin, I want to manage and verify doctors’ credentials before they are approved.</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Admin can view, verify, and approve doctor credentials via dashboard.</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149657832"/>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US_24</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get potential diagnoses based on biomedical images.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183847774"/>
                  </a:ext>
                </a:extLst>
              </a:tr>
              <a:tr h="107130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US_22</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upload medical images (X-rays, MRIs, CT scans) for AI processing.</a:t>
                      </a:r>
                    </a:p>
                  </a:txBody>
                  <a:tcPr marL="7620" marR="7620" marT="7620" marB="0" anchor="b"/>
                </a:tc>
                <a:tc>
                  <a:txBody>
                    <a:bodyPr/>
                    <a:lstStyle/>
                    <a:p>
                      <a:pPr algn="l"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Doctor can upload and review medical images linked to a patient.</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751604530"/>
                  </a:ext>
                </a:extLst>
              </a:tr>
              <a:tr h="716668">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US_18</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doctor, I want to register and submit my credentials for verification.</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Doctor can submit credentials and profile information for verification.</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1861502920"/>
                  </a:ext>
                </a:extLst>
              </a:tr>
              <a:tr h="950852">
                <a:tc>
                  <a:txBody>
                    <a:bodyPr/>
                    <a:lstStyle/>
                    <a:p>
                      <a:pPr algn="l" fontAlgn="b"/>
                      <a:r>
                        <a:rPr lang="en-IN" sz="2000" b="0" i="0" u="none" strike="noStrike">
                          <a:solidFill>
                            <a:srgbClr val="000000"/>
                          </a:solidFill>
                          <a:effectLst/>
                          <a:latin typeface="+mj-lt"/>
                          <a:ea typeface="Calibri" panose="020F0502020204030204" pitchFamily="34" charset="0"/>
                          <a:cs typeface="Calibri" panose="020F0502020204030204" pitchFamily="34" charset="0"/>
                        </a:rPr>
                        <a:t>US_17</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As a patient, I want to link my health insurance to cover consultation charges.</a:t>
                      </a:r>
                    </a:p>
                  </a:txBody>
                  <a:tcPr marL="7620" marR="7620" marT="7620" marB="0" anchor="b"/>
                </a:tc>
                <a:tc>
                  <a:txBody>
                    <a:bodyPr/>
                    <a:lstStyle/>
                    <a:p>
                      <a:pPr algn="l" fontAlgn="b"/>
                      <a:r>
                        <a:rPr lang="en-US" sz="2000" b="0" i="0" u="none" strike="noStrike">
                          <a:solidFill>
                            <a:srgbClr val="000000"/>
                          </a:solidFill>
                          <a:effectLst/>
                          <a:latin typeface="+mj-lt"/>
                          <a:ea typeface="Calibri" panose="020F0502020204030204" pitchFamily="34" charset="0"/>
                          <a:cs typeface="Calibri" panose="020F0502020204030204" pitchFamily="34" charset="0"/>
                        </a:rPr>
                        <a:t>Patient can link valid insurance information to be used during billing.</a:t>
                      </a:r>
                    </a:p>
                  </a:txBody>
                  <a:tcPr marL="7620" marR="7620" marT="7620" marB="0" anchor="b"/>
                </a:tc>
                <a:tc>
                  <a:txBody>
                    <a:bodyPr/>
                    <a:lstStyle/>
                    <a:p>
                      <a:pPr algn="ctr" fontAlgn="b"/>
                      <a:r>
                        <a:rPr lang="en-IN" sz="2000" b="0" i="0" u="none" strike="noStrike" dirty="0">
                          <a:solidFill>
                            <a:srgbClr val="000000"/>
                          </a:solidFill>
                          <a:effectLst/>
                          <a:latin typeface="+mj-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59669587-6498-1490-E253-32C6C5CB23E0}"/>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98533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DCEDB-BD7C-6A56-965B-E17F6C5C0C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4192EC-5345-0D69-F3C4-83BD74DE3CB6}"/>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15B8ABD2-CB2B-4988-DC21-A78B587C9591}"/>
              </a:ext>
            </a:extLst>
          </p:cNvPr>
          <p:cNvGraphicFramePr>
            <a:graphicFrameLocks noGrp="1"/>
          </p:cNvGraphicFramePr>
          <p:nvPr>
            <p:extLst>
              <p:ext uri="{D42A27DB-BD31-4B8C-83A1-F6EECF244321}">
                <p14:modId xmlns:p14="http://schemas.microsoft.com/office/powerpoint/2010/main" val="1660163852"/>
              </p:ext>
            </p:extLst>
          </p:nvPr>
        </p:nvGraphicFramePr>
        <p:xfrm>
          <a:off x="130629" y="1251857"/>
          <a:ext cx="17375707" cy="8718054"/>
        </p:xfrm>
        <a:graphic>
          <a:graphicData uri="http://schemas.openxmlformats.org/drawingml/2006/table">
            <a:tbl>
              <a:tblPr>
                <a:tableStyleId>{284E427A-3D55-4303-BF80-6455036E1DE7}</a:tableStyleId>
              </a:tblPr>
              <a:tblGrid>
                <a:gridCol w="1229728">
                  <a:extLst>
                    <a:ext uri="{9D8B030D-6E8A-4147-A177-3AD203B41FA5}">
                      <a16:colId xmlns:a16="http://schemas.microsoft.com/office/drawing/2014/main" val="1300833064"/>
                    </a:ext>
                  </a:extLst>
                </a:gridCol>
                <a:gridCol w="5489404">
                  <a:extLst>
                    <a:ext uri="{9D8B030D-6E8A-4147-A177-3AD203B41FA5}">
                      <a16:colId xmlns:a16="http://schemas.microsoft.com/office/drawing/2014/main" val="362006537"/>
                    </a:ext>
                  </a:extLst>
                </a:gridCol>
                <a:gridCol w="8856355">
                  <a:extLst>
                    <a:ext uri="{9D8B030D-6E8A-4147-A177-3AD203B41FA5}">
                      <a16:colId xmlns:a16="http://schemas.microsoft.com/office/drawing/2014/main" val="2917680242"/>
                    </a:ext>
                  </a:extLst>
                </a:gridCol>
                <a:gridCol w="1800220">
                  <a:extLst>
                    <a:ext uri="{9D8B030D-6E8A-4147-A177-3AD203B41FA5}">
                      <a16:colId xmlns:a16="http://schemas.microsoft.com/office/drawing/2014/main" val="627407836"/>
                    </a:ext>
                  </a:extLst>
                </a:gridCol>
              </a:tblGrid>
              <a:tr h="877691">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0612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join a video call for virtual consultations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5</a:t>
                      </a:r>
                    </a:p>
                  </a:txBody>
                  <a:tcPr marL="7620" marR="7620" marT="7620" marB="0" anchor="b"/>
                </a:tc>
                <a:extLst>
                  <a:ext uri="{0D108BD9-81ED-4DB2-BD59-A6C34878D82A}">
                    <a16:rowId xmlns:a16="http://schemas.microsoft.com/office/drawing/2014/main" val="3439071202"/>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manage my patients' health records and notes.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 preliminary diagnosis from application based on my symptoms.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Chatbot provides preliminary diagnosis based on patient's symptom inputs.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sign up using email, phone, or social media so that I can access the application.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sign up using email, or social media with validation and secure transmission.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149657832"/>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US_11</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search for doctors based on specialty, availability, and location.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183847774"/>
                  </a:ext>
                </a:extLst>
              </a:tr>
              <a:tr h="941298">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US_8</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choose between virtual or in-person appointments.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choose virtual or in-person consultation during appointment booking.</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751604530"/>
                  </a:ext>
                </a:extLst>
              </a:tr>
              <a:tr h="7094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share my medical history with doctors for better diagnosis.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share selected medical records with doctors before or during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1861502920"/>
                  </a:ext>
                </a:extLst>
              </a:tr>
              <a:tr h="1060543">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store my past medical assessments and reports for future reference.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upload medical files and view/download them later securely.</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C4760A99-E99C-2123-CB1A-D23B11F94FE6}"/>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10650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A35D9D7E-8F94-EC61-26E4-1B1F9770761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D7F4D2CF-464F-F264-D440-736458DE98C3}"/>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3028254D-2D26-92C4-EACE-2A2F16965D6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806C27AB-25C6-FB84-1885-633554384561}"/>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CB498ECD-6DC5-9284-954D-72C3EF70125D}"/>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F6D236C3-D835-3138-7B6E-4681D0586DD9}"/>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E7C3B65-73FA-AE09-F5C4-559B435472FF}"/>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C05003A4-128F-BD26-FE02-B604716859A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ADD1606C-CD9A-A026-75B4-35EF2B04A4E2}"/>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CC9386C0-D20C-12DF-153C-6C8A4115E280}"/>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FB0179-ABAE-D8FD-59EE-08EA95873AB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a:extLst>
              <a:ext uri="{FF2B5EF4-FFF2-40B4-BE49-F238E27FC236}">
                <a16:creationId xmlns:a16="http://schemas.microsoft.com/office/drawing/2014/main" id="{31255FB7-DF1A-0D47-C1AB-9192C07CF5DC}"/>
              </a:ext>
            </a:extLst>
          </p:cNvPr>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B0C919C0-90DF-E182-F4E4-AAC39FCAD2CB}"/>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FULL STACK</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 name="Picture 1">
            <a:extLst>
              <a:ext uri="{FF2B5EF4-FFF2-40B4-BE49-F238E27FC236}">
                <a16:creationId xmlns:a16="http://schemas.microsoft.com/office/drawing/2014/main" id="{6D1556A0-020F-3CE1-19A0-DCA2A51A1CB6}"/>
              </a:ext>
            </a:extLst>
          </p:cNvPr>
          <p:cNvPicPr>
            <a:picLocks noChangeAspect="1"/>
          </p:cNvPicPr>
          <p:nvPr/>
        </p:nvPicPr>
        <p:blipFill>
          <a:blip r:embed="rId4"/>
          <a:stretch>
            <a:fillRect/>
          </a:stretch>
        </p:blipFill>
        <p:spPr>
          <a:xfrm>
            <a:off x="1578506" y="3502436"/>
            <a:ext cx="3429585" cy="5406291"/>
          </a:xfrm>
          <a:prstGeom prst="rect">
            <a:avLst/>
          </a:prstGeom>
        </p:spPr>
      </p:pic>
      <p:pic>
        <p:nvPicPr>
          <p:cNvPr id="11" name="Picture 10">
            <a:extLst>
              <a:ext uri="{FF2B5EF4-FFF2-40B4-BE49-F238E27FC236}">
                <a16:creationId xmlns:a16="http://schemas.microsoft.com/office/drawing/2014/main" id="{4BBC2C9F-C3C3-3723-00C6-8025607F0B37}"/>
              </a:ext>
            </a:extLst>
          </p:cNvPr>
          <p:cNvPicPr>
            <a:picLocks noChangeAspect="1"/>
          </p:cNvPicPr>
          <p:nvPr/>
        </p:nvPicPr>
        <p:blipFill>
          <a:blip r:embed="rId5"/>
          <a:stretch>
            <a:fillRect/>
          </a:stretch>
        </p:blipFill>
        <p:spPr>
          <a:xfrm>
            <a:off x="16774885" y="-57149"/>
            <a:ext cx="1704141" cy="1918169"/>
          </a:xfrm>
          <a:prstGeom prst="rect">
            <a:avLst/>
          </a:prstGeom>
        </p:spPr>
      </p:pic>
      <p:pic>
        <p:nvPicPr>
          <p:cNvPr id="15" name="Picture 14">
            <a:extLst>
              <a:ext uri="{FF2B5EF4-FFF2-40B4-BE49-F238E27FC236}">
                <a16:creationId xmlns:a16="http://schemas.microsoft.com/office/drawing/2014/main" id="{F32291F7-C385-0355-A212-903195380CE8}"/>
              </a:ext>
            </a:extLst>
          </p:cNvPr>
          <p:cNvPicPr>
            <a:picLocks noChangeAspect="1"/>
          </p:cNvPicPr>
          <p:nvPr/>
        </p:nvPicPr>
        <p:blipFill>
          <a:blip r:embed="rId6"/>
          <a:stretch>
            <a:fillRect/>
          </a:stretch>
        </p:blipFill>
        <p:spPr>
          <a:xfrm>
            <a:off x="3449812" y="917156"/>
            <a:ext cx="2568690" cy="3193661"/>
          </a:xfrm>
          <a:prstGeom prst="rect">
            <a:avLst/>
          </a:prstGeom>
        </p:spPr>
      </p:pic>
      <p:pic>
        <p:nvPicPr>
          <p:cNvPr id="17" name="Picture 16">
            <a:extLst>
              <a:ext uri="{FF2B5EF4-FFF2-40B4-BE49-F238E27FC236}">
                <a16:creationId xmlns:a16="http://schemas.microsoft.com/office/drawing/2014/main" id="{D7808E86-72C8-2AB4-82DF-9DD687302EE9}"/>
              </a:ext>
            </a:extLst>
          </p:cNvPr>
          <p:cNvPicPr>
            <a:picLocks noChangeAspect="1"/>
          </p:cNvPicPr>
          <p:nvPr/>
        </p:nvPicPr>
        <p:blipFill>
          <a:blip r:embed="rId7"/>
          <a:stretch>
            <a:fillRect/>
          </a:stretch>
        </p:blipFill>
        <p:spPr>
          <a:xfrm>
            <a:off x="13113841" y="3453915"/>
            <a:ext cx="3429584" cy="5417749"/>
          </a:xfrm>
          <a:prstGeom prst="rect">
            <a:avLst/>
          </a:prstGeom>
        </p:spPr>
      </p:pic>
      <p:pic>
        <p:nvPicPr>
          <p:cNvPr id="20" name="Picture 19">
            <a:extLst>
              <a:ext uri="{FF2B5EF4-FFF2-40B4-BE49-F238E27FC236}">
                <a16:creationId xmlns:a16="http://schemas.microsoft.com/office/drawing/2014/main" id="{26AB60CB-CC1F-D8C9-6A3D-2FF53DD91049}"/>
              </a:ext>
            </a:extLst>
          </p:cNvPr>
          <p:cNvPicPr>
            <a:picLocks noChangeAspect="1"/>
          </p:cNvPicPr>
          <p:nvPr/>
        </p:nvPicPr>
        <p:blipFill>
          <a:blip r:embed="rId8"/>
          <a:stretch>
            <a:fillRect/>
          </a:stretch>
        </p:blipFill>
        <p:spPr>
          <a:xfrm>
            <a:off x="5239593" y="3532259"/>
            <a:ext cx="3561223" cy="5376468"/>
          </a:xfrm>
          <a:prstGeom prst="rect">
            <a:avLst/>
          </a:prstGeom>
        </p:spPr>
      </p:pic>
      <p:pic>
        <p:nvPicPr>
          <p:cNvPr id="23" name="Picture 22">
            <a:extLst>
              <a:ext uri="{FF2B5EF4-FFF2-40B4-BE49-F238E27FC236}">
                <a16:creationId xmlns:a16="http://schemas.microsoft.com/office/drawing/2014/main" id="{0418CCDE-D715-368E-C6E4-D1FB117D85AE}"/>
              </a:ext>
            </a:extLst>
          </p:cNvPr>
          <p:cNvPicPr>
            <a:picLocks noChangeAspect="1"/>
          </p:cNvPicPr>
          <p:nvPr/>
        </p:nvPicPr>
        <p:blipFill>
          <a:blip r:embed="rId9"/>
          <a:stretch>
            <a:fillRect/>
          </a:stretch>
        </p:blipFill>
        <p:spPr>
          <a:xfrm>
            <a:off x="8946879" y="3538350"/>
            <a:ext cx="3759128" cy="5333314"/>
          </a:xfrm>
          <a:prstGeom prst="rect">
            <a:avLst/>
          </a:prstGeom>
        </p:spPr>
      </p:pic>
    </p:spTree>
    <p:extLst>
      <p:ext uri="{BB962C8B-B14F-4D97-AF65-F5344CB8AC3E}">
        <p14:creationId xmlns:p14="http://schemas.microsoft.com/office/powerpoint/2010/main" val="277691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DAB15-D049-FCE6-633E-2AEADC071F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1F5847-3884-BF3C-B0C7-76CBA9012344}"/>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057E8EB0-5EE9-D298-222E-346F5D9C7EE2}"/>
              </a:ext>
            </a:extLst>
          </p:cNvPr>
          <p:cNvGraphicFramePr>
            <a:graphicFrameLocks noGrp="1"/>
          </p:cNvGraphicFramePr>
          <p:nvPr>
            <p:extLst>
              <p:ext uri="{D42A27DB-BD31-4B8C-83A1-F6EECF244321}">
                <p14:modId xmlns:p14="http://schemas.microsoft.com/office/powerpoint/2010/main" val="221741532"/>
              </p:ext>
            </p:extLst>
          </p:nvPr>
        </p:nvGraphicFramePr>
        <p:xfrm>
          <a:off x="268564" y="1074876"/>
          <a:ext cx="17611681" cy="8415536"/>
        </p:xfrm>
        <a:graphic>
          <a:graphicData uri="http://schemas.openxmlformats.org/drawingml/2006/table">
            <a:tbl>
              <a:tblPr>
                <a:tableStyleId>{284E427A-3D55-4303-BF80-6455036E1DE7}</a:tableStyleId>
              </a:tblPr>
              <a:tblGrid>
                <a:gridCol w="1246428">
                  <a:extLst>
                    <a:ext uri="{9D8B030D-6E8A-4147-A177-3AD203B41FA5}">
                      <a16:colId xmlns:a16="http://schemas.microsoft.com/office/drawing/2014/main" val="1300833064"/>
                    </a:ext>
                  </a:extLst>
                </a:gridCol>
                <a:gridCol w="5563954">
                  <a:extLst>
                    <a:ext uri="{9D8B030D-6E8A-4147-A177-3AD203B41FA5}">
                      <a16:colId xmlns:a16="http://schemas.microsoft.com/office/drawing/2014/main" val="362006537"/>
                    </a:ext>
                  </a:extLst>
                </a:gridCol>
                <a:gridCol w="8976631">
                  <a:extLst>
                    <a:ext uri="{9D8B030D-6E8A-4147-A177-3AD203B41FA5}">
                      <a16:colId xmlns:a16="http://schemas.microsoft.com/office/drawing/2014/main" val="2917680242"/>
                    </a:ext>
                  </a:extLst>
                </a:gridCol>
                <a:gridCol w="1824668">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US_4</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view my past appointments and prescriptions in my profile.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view historical appointments and prescriptions from profile.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US_3</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create and update my profile with personal details, and insurance information.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create and update personal profile with validated fields.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US_14</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suggestions whether I need an in-person visit, virtual consultation, or self-care.</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7620" marR="7620" marT="7620" marB="0" anchor="b"/>
                </a:tc>
                <a:extLst>
                  <a:ext uri="{0D108BD9-81ED-4DB2-BD59-A6C34878D82A}">
                    <a16:rowId xmlns:a16="http://schemas.microsoft.com/office/drawing/2014/main" val="3388530690"/>
                  </a:ext>
                </a:extLst>
              </a:tr>
              <a:tr h="932372">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reset my password in case I forget it.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reset password via email link after identity verification.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314965783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receive appointment confirmation via email or SMS.</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n-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n-lt"/>
                          <a:ea typeface="Calibri" panose="020F0502020204030204" pitchFamily="34" charset="0"/>
                          <a:cs typeface="Calibri" panose="020F0502020204030204" pitchFamily="34" charset="0"/>
                        </a:rPr>
                        <a:t>.</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183847774"/>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US_19</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login to my profile, and view my details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751604530"/>
                  </a:ext>
                </a:extLst>
              </a:tr>
              <a:tr h="610824">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see a list of my upcoming and past appointments.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1861502920"/>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US_7</a:t>
                      </a:r>
                    </a:p>
                  </a:txBody>
                  <a:tcPr marL="7620" marR="7620" marT="7620" marB="0" anchor="b"/>
                </a:tc>
                <a:tc>
                  <a:txBody>
                    <a:bodyPr/>
                    <a:lstStyle/>
                    <a:p>
                      <a:pPr algn="l"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As a patient, I want to schedule an appointment with a doctor based on available time slots.</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select doctor, date, and time to schedule an appointment with confirmation.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7620" marR="7620" marT="7620" marB="0" anchor="b"/>
                </a:tc>
                <a:extLst>
                  <a:ext uri="{0D108BD9-81ED-4DB2-BD59-A6C34878D82A}">
                    <a16:rowId xmlns:a16="http://schemas.microsoft.com/office/drawing/2014/main" val="873553894"/>
                  </a:ext>
                </a:extLst>
              </a:tr>
            </a:tbl>
          </a:graphicData>
        </a:graphic>
      </p:graphicFrame>
      <p:pic>
        <p:nvPicPr>
          <p:cNvPr id="7" name="Picture 6">
            <a:extLst>
              <a:ext uri="{FF2B5EF4-FFF2-40B4-BE49-F238E27FC236}">
                <a16:creationId xmlns:a16="http://schemas.microsoft.com/office/drawing/2014/main" id="{7BBB50B5-1DA1-2A3C-AFA7-40D1A45C2BC5}"/>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72167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D124-861D-398E-6261-7AE08DE256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EBC7FB-4D2F-BB40-17BD-67E0A6E3356F}"/>
              </a:ext>
            </a:extLst>
          </p:cNvPr>
          <p:cNvSpPr>
            <a:spLocks noGrp="1"/>
          </p:cNvSpPr>
          <p:nvPr>
            <p:ph type="ctrTitle"/>
          </p:nvPr>
        </p:nvSpPr>
        <p:spPr>
          <a:xfrm>
            <a:off x="0" y="-119445"/>
            <a:ext cx="5550635" cy="1470000"/>
          </a:xfrm>
        </p:spPr>
        <p:txBody>
          <a:bodyPr/>
          <a:lstStyle/>
          <a:p>
            <a:r>
              <a:rPr lang="en-US" u="sng" dirty="0"/>
              <a:t>Product Backlog</a:t>
            </a:r>
          </a:p>
        </p:txBody>
      </p:sp>
      <p:graphicFrame>
        <p:nvGraphicFramePr>
          <p:cNvPr id="6" name="Table 5">
            <a:extLst>
              <a:ext uri="{FF2B5EF4-FFF2-40B4-BE49-F238E27FC236}">
                <a16:creationId xmlns:a16="http://schemas.microsoft.com/office/drawing/2014/main" id="{50590974-B124-4EB8-A60C-8591B7D68073}"/>
              </a:ext>
            </a:extLst>
          </p:cNvPr>
          <p:cNvGraphicFramePr>
            <a:graphicFrameLocks noGrp="1"/>
          </p:cNvGraphicFramePr>
          <p:nvPr>
            <p:extLst>
              <p:ext uri="{D42A27DB-BD31-4B8C-83A1-F6EECF244321}">
                <p14:modId xmlns:p14="http://schemas.microsoft.com/office/powerpoint/2010/main" val="909949368"/>
              </p:ext>
            </p:extLst>
          </p:nvPr>
        </p:nvGraphicFramePr>
        <p:xfrm>
          <a:off x="130629" y="1251857"/>
          <a:ext cx="17493694" cy="3923943"/>
        </p:xfrm>
        <a:graphic>
          <a:graphicData uri="http://schemas.openxmlformats.org/drawingml/2006/table">
            <a:tbl>
              <a:tblPr>
                <a:tableStyleId>{284E427A-3D55-4303-BF80-6455036E1DE7}</a:tableStyleId>
              </a:tblPr>
              <a:tblGrid>
                <a:gridCol w="1238077">
                  <a:extLst>
                    <a:ext uri="{9D8B030D-6E8A-4147-A177-3AD203B41FA5}">
                      <a16:colId xmlns:a16="http://schemas.microsoft.com/office/drawing/2014/main" val="1300833064"/>
                    </a:ext>
                  </a:extLst>
                </a:gridCol>
                <a:gridCol w="5526679">
                  <a:extLst>
                    <a:ext uri="{9D8B030D-6E8A-4147-A177-3AD203B41FA5}">
                      <a16:colId xmlns:a16="http://schemas.microsoft.com/office/drawing/2014/main" val="362006537"/>
                    </a:ext>
                  </a:extLst>
                </a:gridCol>
                <a:gridCol w="8916494">
                  <a:extLst>
                    <a:ext uri="{9D8B030D-6E8A-4147-A177-3AD203B41FA5}">
                      <a16:colId xmlns:a16="http://schemas.microsoft.com/office/drawing/2014/main" val="2917680242"/>
                    </a:ext>
                  </a:extLst>
                </a:gridCol>
                <a:gridCol w="1812444">
                  <a:extLst>
                    <a:ext uri="{9D8B030D-6E8A-4147-A177-3AD203B41FA5}">
                      <a16:colId xmlns:a16="http://schemas.microsoft.com/office/drawing/2014/main" val="627407836"/>
                    </a:ext>
                  </a:extLst>
                </a:gridCol>
              </a:tblGrid>
              <a:tr h="914400">
                <a:tc>
                  <a:txBody>
                    <a:bodyPr/>
                    <a:lstStyle/>
                    <a:p>
                      <a:pPr algn="ctr" fontAlgn="ctr"/>
                      <a:r>
                        <a:rPr lang="en-US" sz="2000" u="none" strike="noStrike" dirty="0">
                          <a:effectLst/>
                        </a:rPr>
                        <a:t>S.NO</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a:effectLst/>
                        </a:rPr>
                        <a:t>USER STORIES</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1214126385"/>
                  </a:ext>
                </a:extLst>
              </a:tr>
              <a:tr h="1048209">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to reschedule or cancel an appointment.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439071202"/>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US_16</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patient, I want recommend doctors based on my condition.</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Patient can enter their symptoms, and the system will use AI to suggest the best doctor.</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2762771423"/>
                  </a:ext>
                </a:extLst>
              </a:tr>
              <a:tr h="980667">
                <a:tc>
                  <a:txBody>
                    <a:bodyPr/>
                    <a:lstStyle/>
                    <a:p>
                      <a:pPr algn="l"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US_25</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As a doctor, I want to receive notifications when a patient books or cancels an appointment.</a:t>
                      </a:r>
                    </a:p>
                  </a:txBody>
                  <a:tcPr marL="7620" marR="7620" marT="7620" marB="0" anchor="b"/>
                </a:tc>
                <a:tc>
                  <a:txBody>
                    <a:bodyPr/>
                    <a:lstStyle/>
                    <a:p>
                      <a:pPr algn="l" fontAlgn="b"/>
                      <a:r>
                        <a:rPr lang="en-US" sz="2000" b="0" i="0" u="none" strike="noStrike">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b"/>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7620" marR="7620" marT="7620" marB="0" anchor="b"/>
                </a:tc>
                <a:extLst>
                  <a:ext uri="{0D108BD9-81ED-4DB2-BD59-A6C34878D82A}">
                    <a16:rowId xmlns:a16="http://schemas.microsoft.com/office/drawing/2014/main" val="3388530690"/>
                  </a:ext>
                </a:extLst>
              </a:tr>
            </a:tbl>
          </a:graphicData>
        </a:graphic>
      </p:graphicFrame>
      <p:pic>
        <p:nvPicPr>
          <p:cNvPr id="7" name="Picture 6">
            <a:extLst>
              <a:ext uri="{FF2B5EF4-FFF2-40B4-BE49-F238E27FC236}">
                <a16:creationId xmlns:a16="http://schemas.microsoft.com/office/drawing/2014/main" id="{2264DD3D-8B67-3FDC-5D2F-CE347DE7C137}"/>
              </a:ext>
            </a:extLst>
          </p:cNvPr>
          <p:cNvPicPr>
            <a:picLocks noChangeAspect="1"/>
          </p:cNvPicPr>
          <p:nvPr/>
        </p:nvPicPr>
        <p:blipFill>
          <a:blip r:embed="rId2"/>
          <a:stretch>
            <a:fillRect/>
          </a:stretch>
        </p:blipFill>
        <p:spPr>
          <a:xfrm>
            <a:off x="17319171" y="-82389"/>
            <a:ext cx="1122148" cy="1263082"/>
          </a:xfrm>
          <a:prstGeom prst="rect">
            <a:avLst/>
          </a:prstGeom>
        </p:spPr>
      </p:pic>
    </p:spTree>
    <p:extLst>
      <p:ext uri="{BB962C8B-B14F-4D97-AF65-F5344CB8AC3E}">
        <p14:creationId xmlns:p14="http://schemas.microsoft.com/office/powerpoint/2010/main" val="1664015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5BBA-98AD-F0B3-82CB-070AD0BFD8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E2F9E2-2EBA-41A6-A172-198FAE39C7A0}"/>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2AF9DC66-AD4A-195E-29F6-08B7C7F510D3}"/>
              </a:ext>
            </a:extLst>
          </p:cNvPr>
          <p:cNvGraphicFramePr>
            <a:graphicFrameLocks noGrp="1"/>
          </p:cNvGraphicFramePr>
          <p:nvPr>
            <p:extLst>
              <p:ext uri="{D42A27DB-BD31-4B8C-83A1-F6EECF244321}">
                <p14:modId xmlns:p14="http://schemas.microsoft.com/office/powerpoint/2010/main" val="4226315495"/>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FEATURE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US_02</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mj-lt"/>
                        </a:rPr>
                        <a:t>As a patient, I want to reset my password in case I forget it.</a:t>
                      </a:r>
                    </a:p>
                  </a:txBody>
                  <a:tcPr marL="7620" marR="7620" marT="7620" marB="0" anchor="ctr"/>
                </a:tc>
                <a:tc>
                  <a:txBody>
                    <a:bodyPr/>
                    <a:lstStyle/>
                    <a:p>
                      <a:pPr algn="ctr" fontAlgn="ctr"/>
                      <a:r>
                        <a:rPr lang="en-US" sz="2000" u="none" strike="noStrike" dirty="0">
                          <a:effectLst/>
                          <a:latin typeface="+mn-lt"/>
                        </a:rPr>
                        <a:t>Patient can reset password via email link after identity verification.</a:t>
                      </a:r>
                      <a:endParaRPr lang="en-US" sz="2000" b="0" i="0" u="none" strike="noStrike" dirty="0">
                        <a:solidFill>
                          <a:srgbClr val="000000"/>
                        </a:solidFill>
                        <a:effectLst/>
                        <a:latin typeface="+mn-lt"/>
                      </a:endParaRPr>
                    </a:p>
                  </a:txBody>
                  <a:tcPr marL="1987" marR="1987" marT="1987" marB="0" anchor="ctr"/>
                </a:tc>
                <a:tc>
                  <a:txBody>
                    <a:bodyPr/>
                    <a:lstStyle/>
                    <a:p>
                      <a:pPr algn="l" fontAlgn="ctr"/>
                      <a:r>
                        <a:rPr lang="en-IN" sz="2000" b="0" i="0" u="none" strike="noStrike" dirty="0">
                          <a:solidFill>
                            <a:srgbClr val="000000"/>
                          </a:solidFill>
                          <a:effectLst/>
                          <a:latin typeface="+mj-lt"/>
                        </a:rPr>
                        <a:t>Password reset functionality</a:t>
                      </a:r>
                    </a:p>
                  </a:txBody>
                  <a:tcPr marL="7620" marR="7620" marT="7620"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medical history,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create and update personal profile with validated fields.</a:t>
                      </a:r>
                    </a:p>
                  </a:txBody>
                  <a:tcPr marL="7620" marR="7620" marT="7620" marB="0" anchor="b"/>
                </a:tc>
                <a:tc>
                  <a:txBody>
                    <a:bodyPr/>
                    <a:lstStyle/>
                    <a:p>
                      <a:pPr algn="ctr" fontAlgn="ctr"/>
                      <a:r>
                        <a:rPr lang="en-US" sz="2000" u="none" strike="noStrike">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US" sz="2000" u="none" strike="noStrike" dirty="0">
                          <a:effectLst/>
                        </a:rPr>
                        <a:t>US_05</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store my past medical assessments and reports for future reference.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b"/>
                </a:tc>
                <a:tc>
                  <a:txBody>
                    <a:bodyPr/>
                    <a:lstStyle/>
                    <a:p>
                      <a:pPr algn="ctr" fontAlgn="ctr"/>
                      <a:r>
                        <a:rPr lang="en-US" sz="2000" u="none" strike="noStrike" dirty="0">
                          <a:effectLst/>
                        </a:rPr>
                        <a:t>Share medical history with doctors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3930053237"/>
                  </a:ext>
                </a:extLst>
              </a:tr>
              <a:tr h="1099800">
                <a:tc>
                  <a:txBody>
                    <a:bodyPr/>
                    <a:lstStyle/>
                    <a:p>
                      <a:pPr algn="ctr" fontAlgn="ctr"/>
                      <a:r>
                        <a:rPr lang="en-US" sz="2000" u="none" strike="noStrike" dirty="0">
                          <a:effectLst/>
                        </a:rPr>
                        <a:t>US_06</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As a patient, I want to share my medical history with doctors for a better diagnosis.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b"/>
                      <a:r>
                        <a:rPr lang="en-US" sz="2000" b="0" i="0" u="none" strike="noStrike" dirty="0">
                          <a:solidFill>
                            <a:srgbClr val="000000"/>
                          </a:solidFill>
                          <a:effectLst/>
                          <a:latin typeface="+mn-lt"/>
                        </a:rPr>
                        <a:t>Patient can share selected medical records with doctors before or during appointments.</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2287" marR="2287" marT="2287" marB="0" anchor="ctr"/>
                </a:tc>
                <a:extLst>
                  <a:ext uri="{0D108BD9-81ED-4DB2-BD59-A6C34878D82A}">
                    <a16:rowId xmlns:a16="http://schemas.microsoft.com/office/drawing/2014/main" val="4274532379"/>
                  </a:ext>
                </a:extLst>
              </a:tr>
              <a:tr h="1099800">
                <a:tc>
                  <a:txBody>
                    <a:bodyPr/>
                    <a:lstStyle/>
                    <a:p>
                      <a:pPr algn="ctr" fontAlgn="ctr"/>
                      <a:r>
                        <a:rPr lang="en-US" sz="2000" u="none" strike="noStrike" dirty="0">
                          <a:effectLst/>
                        </a:rPr>
                        <a:t>US_07</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schedule an appointment with a doctor based on available time slots.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select doctor, date, and time to schedule an appointment with confirmation.</a:t>
                      </a:r>
                    </a:p>
                  </a:txBody>
                  <a:tcPr marL="7620" marR="7620" marT="7620" marB="0" anchor="b"/>
                </a:tc>
                <a:tc>
                  <a:txBody>
                    <a:bodyPr/>
                    <a:lstStyle/>
                    <a:p>
                      <a:pPr algn="ctr" fontAlgn="ctr"/>
                      <a:r>
                        <a:rPr lang="en-US" sz="2000" u="none" strike="noStrike" dirty="0">
                          <a:effectLst/>
                        </a:rPr>
                        <a:t>Appointment scheduling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1987" marR="1987" marT="1987" marB="0" anchor="ctr"/>
                </a:tc>
                <a:extLst>
                  <a:ext uri="{0D108BD9-81ED-4DB2-BD59-A6C34878D82A}">
                    <a16:rowId xmlns:a16="http://schemas.microsoft.com/office/drawing/2014/main" val="2792628284"/>
                  </a:ext>
                </a:extLst>
              </a:tr>
              <a:tr h="1099800">
                <a:tc>
                  <a:txBody>
                    <a:bodyPr/>
                    <a:lstStyle/>
                    <a:p>
                      <a:pPr algn="l" fontAlgn="ctr"/>
                      <a:r>
                        <a:rPr lang="en-IN" sz="2000" b="0" i="0" u="none" strike="noStrike" dirty="0">
                          <a:solidFill>
                            <a:srgbClr val="000000"/>
                          </a:solidFill>
                          <a:effectLst/>
                          <a:latin typeface="+mj-lt"/>
                        </a:rPr>
                        <a:t>US_08</a:t>
                      </a:r>
                    </a:p>
                  </a:txBody>
                  <a:tcPr marL="7620" marR="7620" marT="7620" marB="0" anchor="ctr"/>
                </a:tc>
                <a:tc>
                  <a:txBody>
                    <a:bodyPr/>
                    <a:lstStyle/>
                    <a:p>
                      <a:pPr algn="ctr" fontAlgn="ctr"/>
                      <a:r>
                        <a:rPr lang="en-US" sz="2000" b="0" i="0" u="none" strike="noStrike" dirty="0">
                          <a:solidFill>
                            <a:srgbClr val="000000"/>
                          </a:solidFill>
                          <a:effectLst/>
                          <a:latin typeface="+mj-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b"/>
                </a:tc>
                <a:tc>
                  <a:txBody>
                    <a:bodyPr/>
                    <a:lstStyle/>
                    <a:p>
                      <a:pPr algn="ctr" fontAlgn="ctr"/>
                      <a:r>
                        <a:rPr lang="en-US" sz="2000" b="0" i="0" u="none" strike="noStrike" dirty="0">
                          <a:solidFill>
                            <a:srgbClr val="000000"/>
                          </a:solidFill>
                          <a:effectLst/>
                          <a:latin typeface="+mj-lt"/>
                        </a:rPr>
                        <a:t>Choose virtual or in-person consultation via </a:t>
                      </a:r>
                      <a:r>
                        <a:rPr lang="en-US" sz="2000" b="0" i="0" u="none" strike="noStrike" dirty="0" err="1">
                          <a:solidFill>
                            <a:srgbClr val="000000"/>
                          </a:solidFill>
                          <a:effectLst/>
                          <a:latin typeface="+mj-lt"/>
                        </a:rPr>
                        <a:t>Uheal</a:t>
                      </a:r>
                      <a:r>
                        <a:rPr lang="en-US" sz="2000" b="0" i="0" u="none" strike="noStrike" dirty="0">
                          <a:solidFill>
                            <a:srgbClr val="000000"/>
                          </a:solidFill>
                          <a:effectLst/>
                          <a:latin typeface="+mj-lt"/>
                        </a:rPr>
                        <a:t>.</a:t>
                      </a:r>
                    </a:p>
                  </a:txBody>
                  <a:tcPr marL="7620" marR="7620" marT="7620" marB="0" anchor="ctr"/>
                </a:tc>
                <a:tc>
                  <a:txBody>
                    <a:bodyPr/>
                    <a:lstStyle/>
                    <a:p>
                      <a:pPr algn="ctr" fontAlgn="ctr"/>
                      <a:r>
                        <a:rPr lang="en-IN" sz="2000" b="0" i="0" u="none" strike="noStrike" dirty="0">
                          <a:solidFill>
                            <a:srgbClr val="000000"/>
                          </a:solidFill>
                          <a:effectLst/>
                          <a:latin typeface="+mj-lt"/>
                        </a:rPr>
                        <a:t> 3</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536C9D79-C2A2-CA78-F061-01681BE77FC4}"/>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416835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76CFB-B3FB-57B8-40D6-C0290B808F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8FED9-5588-4167-1D81-3845865A1569}"/>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DCA67A68-BA8C-EA17-8998-ADDE174532A0}"/>
              </a:ext>
            </a:extLst>
          </p:cNvPr>
          <p:cNvGraphicFramePr>
            <a:graphicFrameLocks noGrp="1"/>
          </p:cNvGraphicFramePr>
          <p:nvPr>
            <p:extLst>
              <p:ext uri="{D42A27DB-BD31-4B8C-83A1-F6EECF244321}">
                <p14:modId xmlns:p14="http://schemas.microsoft.com/office/powerpoint/2010/main" val="829682964"/>
              </p:ext>
            </p:extLst>
          </p:nvPr>
        </p:nvGraphicFramePr>
        <p:xfrm>
          <a:off x="326571" y="1687287"/>
          <a:ext cx="17645742" cy="78680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US_09</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appointment confirmation via email or SMS.</a:t>
                      </a:r>
                    </a:p>
                  </a:txBody>
                  <a:tcPr marL="7620" marR="7620" marT="7620" marB="0" anchor="ctr"/>
                </a:tc>
                <a:tc>
                  <a:txBody>
                    <a:bodyPr/>
                    <a:lstStyle/>
                    <a:p>
                      <a:pPr algn="ctr" fontAlgn="b"/>
                      <a:r>
                        <a:rPr lang="en-US" sz="2000" b="0" i="0" u="none" strike="noStrike" dirty="0">
                          <a:solidFill>
                            <a:srgbClr val="000000"/>
                          </a:solidFill>
                          <a:effectLst/>
                          <a:latin typeface="+mj-lt"/>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mj-lt"/>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mj-lt"/>
                          <a:ea typeface="Calibri" panose="020F0502020204030204" pitchFamily="34" charset="0"/>
                          <a:cs typeface="Calibri" panose="020F0502020204030204" pitchFamily="34" charset="0"/>
                        </a:rPr>
                        <a:t>.</a:t>
                      </a:r>
                    </a:p>
                  </a:txBody>
                  <a:tcPr marL="7620" marR="7620" marT="7620" marB="0" anchor="b"/>
                </a:tc>
                <a:tc>
                  <a:txBody>
                    <a:bodyPr/>
                    <a:lstStyle/>
                    <a:p>
                      <a:pPr algn="ctr" fontAlgn="ctr"/>
                      <a:r>
                        <a:rPr lang="en-US" sz="2000" b="0" i="0" u="none" strike="noStrike">
                          <a:solidFill>
                            <a:srgbClr val="000000"/>
                          </a:solidFill>
                          <a:effectLst/>
                          <a:latin typeface="+mn-lt"/>
                        </a:rPr>
                        <a:t>Appointment confirmation via email/SMS via Uheal.</a:t>
                      </a:r>
                    </a:p>
                  </a:txBody>
                  <a:tcPr marL="7620" marR="7620" marT="7620" marB="0" anchor="ctr"/>
                </a:tc>
                <a:tc>
                  <a:txBody>
                    <a:bodyPr/>
                    <a:lstStyle/>
                    <a:p>
                      <a:pPr algn="ctr" fontAlgn="ctr"/>
                      <a:r>
                        <a:rPr lang="en-IN" sz="2000" b="0" i="0" u="none" strike="noStrike" dirty="0">
                          <a:solidFill>
                            <a:srgbClr val="000000"/>
                          </a:solidFill>
                          <a:effectLst/>
                          <a:latin typeface="+mn-lt"/>
                        </a:rPr>
                        <a:t>2 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US_10</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reschedule or cancel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ctr"/>
                      <a:r>
                        <a:rPr lang="en-US" sz="2000" b="0" i="0" u="none" strike="noStrike">
                          <a:solidFill>
                            <a:srgbClr val="000000"/>
                          </a:solidFill>
                          <a:effectLst/>
                          <a:latin typeface="+mn-lt"/>
                        </a:rPr>
                        <a:t>Reschedule or cancel appointments via Uheal.</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 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US_16</a:t>
                      </a:r>
                    </a:p>
                  </a:txBody>
                  <a:tcPr marL="7620" marR="7620" marT="7620" marB="0" anchor="ctr"/>
                </a:tc>
                <a:tc>
                  <a:txBody>
                    <a:bodyPr/>
                    <a:lstStyle/>
                    <a:p>
                      <a:pPr algn="ctr" fontAlgn="ctr"/>
                      <a:r>
                        <a:rPr lang="en-US" sz="2000" b="0" i="0" u="none" strike="noStrike">
                          <a:solidFill>
                            <a:srgbClr val="000000"/>
                          </a:solidFill>
                          <a:effectLst/>
                          <a:latin typeface="+mn-lt"/>
                        </a:rPr>
                        <a:t>As a patient, I want recommend doctors based on my condition.</a:t>
                      </a:r>
                    </a:p>
                  </a:txBody>
                  <a:tcPr marL="7620" marR="7620" marT="7620" marB="0" anchor="ctr"/>
                </a:tc>
                <a:tc>
                  <a:txBody>
                    <a:bodyPr/>
                    <a:lstStyle/>
                    <a:p>
                      <a:pPr algn="ctr" fontAlgn="ctr"/>
                      <a:r>
                        <a:rPr lang="en-US" sz="2000" u="none" strike="noStrike" dirty="0">
                          <a:effectLst/>
                        </a:rPr>
                        <a:t>Patient can enter their symptoms, and the system will use AI to suggest the best doctor.</a:t>
                      </a:r>
                      <a:endParaRPr lang="en-US" sz="2000" b="0" i="0" u="none" strike="noStrike" dirty="0">
                        <a:solidFill>
                          <a:srgbClr val="000000"/>
                        </a:solidFill>
                        <a:effectLst/>
                        <a:latin typeface="Aptos" panose="020B0004020202020204" pitchFamily="34" charset="0"/>
                      </a:endParaRPr>
                    </a:p>
                  </a:txBody>
                  <a:tcPr marL="7620" marR="7620" marT="7620" marB="0" anchor="ctr"/>
                </a:tc>
                <a:tc>
                  <a:txBody>
                    <a:bodyPr/>
                    <a:lstStyle/>
                    <a:p>
                      <a:pPr algn="ctr" fontAlgn="ctr"/>
                      <a:r>
                        <a:rPr lang="en-IN" sz="2000" b="0" i="0" u="none" strike="noStrike">
                          <a:solidFill>
                            <a:srgbClr val="000000"/>
                          </a:solidFill>
                          <a:effectLst/>
                          <a:latin typeface="+mn-lt"/>
                        </a:rPr>
                        <a:t>AI doctor recommendations based on condition.</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4274532379"/>
                  </a:ext>
                </a:extLst>
              </a:tr>
              <a:tr h="1099800">
                <a:tc>
                  <a:txBody>
                    <a:bodyPr/>
                    <a:lstStyle/>
                    <a:p>
                      <a:pPr algn="ctr" fontAlgn="ctr"/>
                      <a:r>
                        <a:rPr lang="en-IN" sz="2000" b="0" i="0" u="none" strike="noStrike" dirty="0">
                          <a:solidFill>
                            <a:srgbClr val="000000"/>
                          </a:solidFill>
                          <a:effectLst/>
                          <a:latin typeface="+mn-lt"/>
                        </a:rPr>
                        <a:t>US_19</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manage my profile, including my specialty, availability, and appointment preferences.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ctr" fontAlgn="ctr"/>
                      <a:r>
                        <a:rPr lang="en-IN" sz="2000" b="0" i="0" u="none" strike="noStrike">
                          <a:solidFill>
                            <a:srgbClr val="000000"/>
                          </a:solidFill>
                          <a:effectLst/>
                          <a:latin typeface="+mn-lt"/>
                        </a:rPr>
                        <a:t>Doctor profile management</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2792628284"/>
                  </a:ext>
                </a:extLst>
              </a:tr>
              <a:tr h="1099800">
                <a:tc>
                  <a:txBody>
                    <a:bodyPr/>
                    <a:lstStyle/>
                    <a:p>
                      <a:pPr algn="ctr" fontAlgn="ctr"/>
                      <a:r>
                        <a:rPr lang="en-IN" sz="2000" b="0" i="0" u="none" strike="noStrike" dirty="0">
                          <a:solidFill>
                            <a:srgbClr val="000000"/>
                          </a:solidFill>
                          <a:effectLst/>
                          <a:latin typeface="+mn-lt"/>
                        </a:rPr>
                        <a:t>US_20</a:t>
                      </a:r>
                    </a:p>
                  </a:txBody>
                  <a:tcPr marL="7620" marR="7620" marT="7620" marB="0" anchor="ctr"/>
                </a:tc>
                <a:tc>
                  <a:txBody>
                    <a:bodyPr/>
                    <a:lstStyle/>
                    <a:p>
                      <a:pPr algn="ctr" fontAlgn="ctr"/>
                      <a:r>
                        <a:rPr lang="en-US" sz="2000" b="0" i="0" u="none" strike="noStrike">
                          <a:solidFill>
                            <a:srgbClr val="000000"/>
                          </a:solidFill>
                          <a:effectLst/>
                          <a:latin typeface="+mn-lt"/>
                        </a:rPr>
                        <a:t>As a doctor, I want to see a list of my upcoming and past appointments.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algn="ctr" fontAlgn="ctr"/>
                      <a:r>
                        <a:rPr lang="en-IN" sz="2000" b="0" i="0" u="none" strike="noStrike" dirty="0">
                          <a:solidFill>
                            <a:srgbClr val="000000"/>
                          </a:solidFill>
                          <a:effectLst/>
                          <a:latin typeface="+mn-lt"/>
                        </a:rPr>
                        <a:t> </a:t>
                      </a:r>
                      <a:r>
                        <a:rPr lang="en-US" sz="2000" b="0" i="0" u="none" strike="noStrike" dirty="0">
                          <a:solidFill>
                            <a:srgbClr val="000000"/>
                          </a:solidFill>
                          <a:effectLst/>
                          <a:latin typeface="Aptos" panose="020B0004020202020204" pitchFamily="34" charset="0"/>
                        </a:rPr>
                        <a:t>Appointment Scheduling</a:t>
                      </a:r>
                      <a:endParaRPr lang="en-IN" sz="2000" b="0" i="0" u="none" strike="noStrike" dirty="0">
                        <a:solidFill>
                          <a:srgbClr val="000000"/>
                        </a:solidFill>
                        <a:effectLst/>
                        <a:latin typeface="+mn-lt"/>
                      </a:endParaRP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911A9B13-CF33-C32E-9567-38603143E456}"/>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3662252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2378-332E-6607-3BBF-B877F52F20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0B182-12BE-BF70-87A2-BDF662D0680C}"/>
              </a:ext>
            </a:extLst>
          </p:cNvPr>
          <p:cNvSpPr>
            <a:spLocks noGrp="1"/>
          </p:cNvSpPr>
          <p:nvPr>
            <p:ph type="ctrTitle"/>
          </p:nvPr>
        </p:nvSpPr>
        <p:spPr>
          <a:xfrm>
            <a:off x="225078" y="307118"/>
            <a:ext cx="11998500" cy="1470000"/>
          </a:xfrm>
        </p:spPr>
        <p:txBody>
          <a:bodyPr/>
          <a:lstStyle/>
          <a:p>
            <a:pPr algn="l"/>
            <a:r>
              <a:rPr lang="en-US" u="sng" dirty="0"/>
              <a:t>SPRINT 2 STORIES</a:t>
            </a:r>
          </a:p>
        </p:txBody>
      </p:sp>
      <p:graphicFrame>
        <p:nvGraphicFramePr>
          <p:cNvPr id="4" name="Table 3">
            <a:extLst>
              <a:ext uri="{FF2B5EF4-FFF2-40B4-BE49-F238E27FC236}">
                <a16:creationId xmlns:a16="http://schemas.microsoft.com/office/drawing/2014/main" id="{56D436AF-65A5-CF41-E5E9-2E3F1A290647}"/>
              </a:ext>
            </a:extLst>
          </p:cNvPr>
          <p:cNvGraphicFramePr>
            <a:graphicFrameLocks noGrp="1"/>
          </p:cNvGraphicFramePr>
          <p:nvPr>
            <p:extLst>
              <p:ext uri="{D42A27DB-BD31-4B8C-83A1-F6EECF244321}">
                <p14:modId xmlns:p14="http://schemas.microsoft.com/office/powerpoint/2010/main" val="2074806212"/>
              </p:ext>
            </p:extLst>
          </p:nvPr>
        </p:nvGraphicFramePr>
        <p:xfrm>
          <a:off x="326571" y="1687287"/>
          <a:ext cx="17518106" cy="4568654"/>
        </p:xfrm>
        <a:graphic>
          <a:graphicData uri="http://schemas.openxmlformats.org/drawingml/2006/table">
            <a:tbl>
              <a:tblPr>
                <a:tableStyleId>{284E427A-3D55-4303-BF80-6455036E1DE7}</a:tableStyleId>
              </a:tblPr>
              <a:tblGrid>
                <a:gridCol w="862965">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u="none" strike="noStrike">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US_21</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manage my patients' health records and notes.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txBody>
                  <a:tcPr marL="7620" marR="7620" marT="7620" marB="0" anchor="ctr"/>
                </a:tc>
                <a:tc>
                  <a:txBody>
                    <a:bodyPr/>
                    <a:lstStyle/>
                    <a:p>
                      <a:pPr algn="ctr" fontAlgn="ctr"/>
                      <a:r>
                        <a:rPr lang="en-US" sz="2000" b="0" i="0" u="none" strike="noStrike">
                          <a:solidFill>
                            <a:srgbClr val="000000"/>
                          </a:solidFill>
                          <a:effectLst/>
                          <a:latin typeface="+mn-lt"/>
                        </a:rPr>
                        <a:t>Manage patient health records and notes can be done with one card</a:t>
                      </a:r>
                    </a:p>
                  </a:txBody>
                  <a:tcPr marL="7620" marR="7620" marT="7620" marB="0" anchor="ctr"/>
                </a:tc>
                <a:tc>
                  <a:txBody>
                    <a:bodyPr/>
                    <a:lstStyle/>
                    <a:p>
                      <a:pPr algn="ctr" fontAlgn="ctr"/>
                      <a:r>
                        <a:rPr lang="en-IN" sz="2000" b="0" i="0" u="none" strike="noStrike" dirty="0">
                          <a:solidFill>
                            <a:srgbClr val="000000"/>
                          </a:solidFill>
                          <a:effectLst/>
                          <a:latin typeface="+mn-lt"/>
                        </a:rPr>
                        <a:t>3 </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 5</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dirty="0">
                          <a:solidFill>
                            <a:srgbClr val="000000"/>
                          </a:solidFill>
                          <a:effectLst/>
                          <a:latin typeface="+mn-lt"/>
                        </a:rPr>
                        <a:t>US_25</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receive notifications when a patient books or cancels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ctr"/>
                </a:tc>
                <a:tc>
                  <a:txBody>
                    <a:bodyPr/>
                    <a:lstStyle/>
                    <a:p>
                      <a:pPr algn="ctr" fontAlgn="ctr"/>
                      <a:r>
                        <a:rPr lang="en-IN" sz="2000" b="0" i="0" u="none" strike="noStrike" dirty="0">
                          <a:solidFill>
                            <a:srgbClr val="000000"/>
                          </a:solidFill>
                          <a:effectLst/>
                          <a:latin typeface="+mn-lt"/>
                        </a:rPr>
                        <a:t>Receive notifications for appointments</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930053237"/>
                  </a:ext>
                </a:extLst>
              </a:tr>
            </a:tbl>
          </a:graphicData>
        </a:graphic>
      </p:graphicFrame>
      <p:pic>
        <p:nvPicPr>
          <p:cNvPr id="5" name="Picture 4">
            <a:extLst>
              <a:ext uri="{FF2B5EF4-FFF2-40B4-BE49-F238E27FC236}">
                <a16:creationId xmlns:a16="http://schemas.microsoft.com/office/drawing/2014/main" id="{ABE89EF2-DC43-98E7-EF7E-903AE2C8824C}"/>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814981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9B6EF-0637-2F91-4BB9-3AFA933197A9}"/>
              </a:ext>
            </a:extLst>
          </p:cNvPr>
          <p:cNvSpPr>
            <a:spLocks noGrp="1"/>
          </p:cNvSpPr>
          <p:nvPr>
            <p:ph type="ctrTitle"/>
          </p:nvPr>
        </p:nvSpPr>
        <p:spPr>
          <a:xfrm>
            <a:off x="421021" y="364457"/>
            <a:ext cx="11998500" cy="1470000"/>
          </a:xfrm>
        </p:spPr>
        <p:txBody>
          <a:bodyPr/>
          <a:lstStyle/>
          <a:p>
            <a:pPr algn="l"/>
            <a:r>
              <a:rPr lang="en-US" u="sng" dirty="0"/>
              <a:t>SPRINT 2 TEST CASES</a:t>
            </a:r>
          </a:p>
        </p:txBody>
      </p:sp>
      <p:graphicFrame>
        <p:nvGraphicFramePr>
          <p:cNvPr id="5" name="Table 4">
            <a:extLst>
              <a:ext uri="{FF2B5EF4-FFF2-40B4-BE49-F238E27FC236}">
                <a16:creationId xmlns:a16="http://schemas.microsoft.com/office/drawing/2014/main" id="{3DF62BAB-2161-AC35-8478-33430C3E0E04}"/>
              </a:ext>
            </a:extLst>
          </p:cNvPr>
          <p:cNvGraphicFramePr>
            <a:graphicFrameLocks noGrp="1"/>
          </p:cNvGraphicFramePr>
          <p:nvPr>
            <p:extLst>
              <p:ext uri="{D42A27DB-BD31-4B8C-83A1-F6EECF244321}">
                <p14:modId xmlns:p14="http://schemas.microsoft.com/office/powerpoint/2010/main" val="1852164285"/>
              </p:ext>
            </p:extLst>
          </p:nvPr>
        </p:nvGraphicFramePr>
        <p:xfrm>
          <a:off x="539008" y="1600200"/>
          <a:ext cx="17439276" cy="8322343"/>
        </p:xfrm>
        <a:graphic>
          <a:graphicData uri="http://schemas.openxmlformats.org/drawingml/2006/table">
            <a:tbl>
              <a:tblPr>
                <a:tableStyleId>{08FB837D-C827-4EFA-A057-4D05807E0F7C}</a:tableStyleId>
              </a:tblPr>
              <a:tblGrid>
                <a:gridCol w="1105880">
                  <a:extLst>
                    <a:ext uri="{9D8B030D-6E8A-4147-A177-3AD203B41FA5}">
                      <a16:colId xmlns:a16="http://schemas.microsoft.com/office/drawing/2014/main" val="3392614033"/>
                    </a:ext>
                  </a:extLst>
                </a:gridCol>
                <a:gridCol w="1327355">
                  <a:extLst>
                    <a:ext uri="{9D8B030D-6E8A-4147-A177-3AD203B41FA5}">
                      <a16:colId xmlns:a16="http://schemas.microsoft.com/office/drawing/2014/main" val="2339386181"/>
                    </a:ext>
                  </a:extLst>
                </a:gridCol>
                <a:gridCol w="3790335">
                  <a:extLst>
                    <a:ext uri="{9D8B030D-6E8A-4147-A177-3AD203B41FA5}">
                      <a16:colId xmlns:a16="http://schemas.microsoft.com/office/drawing/2014/main" val="1938030723"/>
                    </a:ext>
                  </a:extLst>
                </a:gridCol>
                <a:gridCol w="6799007">
                  <a:extLst>
                    <a:ext uri="{9D8B030D-6E8A-4147-A177-3AD203B41FA5}">
                      <a16:colId xmlns:a16="http://schemas.microsoft.com/office/drawing/2014/main" val="3264777865"/>
                    </a:ext>
                  </a:extLst>
                </a:gridCol>
                <a:gridCol w="2632144">
                  <a:extLst>
                    <a:ext uri="{9D8B030D-6E8A-4147-A177-3AD203B41FA5}">
                      <a16:colId xmlns:a16="http://schemas.microsoft.com/office/drawing/2014/main" val="1181302387"/>
                    </a:ext>
                  </a:extLst>
                </a:gridCol>
                <a:gridCol w="1784555">
                  <a:extLst>
                    <a:ext uri="{9D8B030D-6E8A-4147-A177-3AD203B41FA5}">
                      <a16:colId xmlns:a16="http://schemas.microsoft.com/office/drawing/2014/main" val="716682671"/>
                    </a:ext>
                  </a:extLst>
                </a:gridCol>
              </a:tblGrid>
              <a:tr h="804757">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3997332980"/>
                  </a:ext>
                </a:extLst>
              </a:tr>
              <a:tr h="160676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TC_21</a:t>
                      </a:r>
                    </a:p>
                  </a:txBody>
                  <a:tcPr marL="7620" marR="7620" marT="7620" marB="0" anchor="ctr"/>
                </a:tc>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Request Password Reset Link</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Forgot Password page --&gt;Enter email</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'Send Reset Link' button-&gt;Observe the success message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Success message 'Password reset email sent' should be visible in green.</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002056530"/>
                  </a:ext>
                </a:extLst>
              </a:tr>
              <a:tr h="1606760">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US_02</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TC_22</a:t>
                      </a:r>
                    </a:p>
                  </a:txBody>
                  <a:tcPr marL="7620" marR="7620" marT="7620" marB="0" anchor="ctr"/>
                </a:tc>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Reset Password Using Token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Visit the Reset Password page with a email</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Enter a new password and confirm password</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Submit button</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Password should be reset successfully.</a:t>
                      </a:r>
                      <a:br>
                        <a:rPr lang="en-US" sz="2000" b="0" i="0" u="none" strike="noStrike" dirty="0">
                          <a:solidFill>
                            <a:srgbClr val="000000"/>
                          </a:solidFill>
                          <a:effectLst/>
                          <a:latin typeface="+mn-lt"/>
                          <a:ea typeface="Calibri" panose="020F0502020204030204" pitchFamily="34" charset="0"/>
                          <a:cs typeface="Calibri" panose="020F0502020204030204" pitchFamily="34" charset="0"/>
                        </a:rPr>
                      </a:b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965283925"/>
                  </a:ext>
                </a:extLst>
              </a:tr>
              <a:tr h="1860158">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US_03</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TC_23</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Complete Onboarding + Profile Update</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Go to signup page → fill details-&gt;Select role as Patient.</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Fill onboarding form --&gt;submit</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Go to Profile page--&gt;Upload profile image</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Update Details</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Add insurance info</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Profile and insurance info is updated successfully. Uploaded image is visible.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935840977"/>
                  </a:ext>
                </a:extLst>
              </a:tr>
              <a:tr h="1221954">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TC_24</a:t>
                      </a:r>
                    </a:p>
                  </a:txBody>
                  <a:tcPr marL="7620" marR="7620" marT="7620" marB="0" anchor="ctr"/>
                </a:tc>
                <a:tc>
                  <a:txBody>
                    <a:bodyPr/>
                    <a:lstStyle/>
                    <a:p>
                      <a:pPr algn="ctr" fontAlgn="b"/>
                      <a:r>
                        <a:rPr lang="en-IN" sz="2000" dirty="0"/>
                        <a:t>View patient health records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Login as doctor</a:t>
                      </a:r>
                    </a:p>
                    <a:p>
                      <a:pPr marL="457200" indent="-457200" algn="ctr" fontAlgn="b">
                        <a:buFont typeface="+mj-lt"/>
                        <a:buAutoNum type="arabicPeriod"/>
                      </a:pPr>
                      <a:r>
                        <a:rPr lang="en-US" sz="2000" dirty="0"/>
                        <a:t> Navigate to "My Patients“</a:t>
                      </a:r>
                    </a:p>
                    <a:p>
                      <a:pPr marL="457200" indent="-457200" algn="ctr" fontAlgn="b">
                        <a:buFont typeface="+mj-lt"/>
                        <a:buAutoNum type="arabicPeriod"/>
                      </a:pPr>
                      <a:r>
                        <a:rPr lang="en-US" sz="2000" dirty="0"/>
                        <a:t>Click on "Manage" for any patient</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Doctor is not able to see patient's full health history</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257132089"/>
                  </a:ext>
                </a:extLst>
              </a:tr>
              <a:tr h="1221954">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US_21</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TC_25</a:t>
                      </a:r>
                    </a:p>
                  </a:txBody>
                  <a:tcPr marL="7620" marR="7620" marT="7620" marB="0" anchor="ctr"/>
                </a:tc>
                <a:tc>
                  <a:txBody>
                    <a:bodyPr/>
                    <a:lstStyle/>
                    <a:p>
                      <a:pPr algn="ctr" fontAlgn="b"/>
                      <a:r>
                        <a:rPr lang="en-IN" sz="2000" dirty="0"/>
                        <a:t>View patient health records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Login as doctor</a:t>
                      </a:r>
                    </a:p>
                    <a:p>
                      <a:pPr marL="457200" indent="-457200" algn="ctr" fontAlgn="b">
                        <a:buFont typeface="+mj-lt"/>
                        <a:buAutoNum type="arabicPeriod"/>
                      </a:pPr>
                      <a:r>
                        <a:rPr lang="en-US" sz="2000" dirty="0"/>
                        <a:t> Navigate to "My Patients“</a:t>
                      </a:r>
                    </a:p>
                    <a:p>
                      <a:pPr marL="457200" indent="-457200" algn="ctr" fontAlgn="b">
                        <a:buFont typeface="+mj-lt"/>
                        <a:buAutoNum type="arabicPeriod"/>
                      </a:pPr>
                      <a:r>
                        <a:rPr lang="en-US" sz="2000" dirty="0"/>
                        <a:t>Click on "Manage" for any patient</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Doctor should see patient's full health history</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542135892"/>
                  </a:ext>
                </a:extLst>
              </a:tr>
            </a:tbl>
          </a:graphicData>
        </a:graphic>
      </p:graphicFrame>
      <p:pic>
        <p:nvPicPr>
          <p:cNvPr id="7" name="Picture 6">
            <a:extLst>
              <a:ext uri="{FF2B5EF4-FFF2-40B4-BE49-F238E27FC236}">
                <a16:creationId xmlns:a16="http://schemas.microsoft.com/office/drawing/2014/main" id="{85DE7523-B0C5-7C22-01EA-69170CDCC6C8}"/>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00880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3CD5285-9AC2-2A2E-56C0-C3919B7A38C7}"/>
              </a:ext>
            </a:extLst>
          </p:cNvPr>
          <p:cNvGraphicFramePr>
            <a:graphicFrameLocks noGrp="1"/>
          </p:cNvGraphicFramePr>
          <p:nvPr>
            <p:extLst>
              <p:ext uri="{D42A27DB-BD31-4B8C-83A1-F6EECF244321}">
                <p14:modId xmlns:p14="http://schemas.microsoft.com/office/powerpoint/2010/main" val="3261611799"/>
              </p:ext>
            </p:extLst>
          </p:nvPr>
        </p:nvGraphicFramePr>
        <p:xfrm>
          <a:off x="421021" y="1834457"/>
          <a:ext cx="17511252" cy="8077633"/>
        </p:xfrm>
        <a:graphic>
          <a:graphicData uri="http://schemas.openxmlformats.org/drawingml/2006/table">
            <a:tbl>
              <a:tblPr>
                <a:tableStyleId>{284E427A-3D55-4303-BF80-6455036E1DE7}</a:tableStyleId>
              </a:tblPr>
              <a:tblGrid>
                <a:gridCol w="1298610">
                  <a:extLst>
                    <a:ext uri="{9D8B030D-6E8A-4147-A177-3AD203B41FA5}">
                      <a16:colId xmlns:a16="http://schemas.microsoft.com/office/drawing/2014/main" val="1814614774"/>
                    </a:ext>
                  </a:extLst>
                </a:gridCol>
                <a:gridCol w="1377530">
                  <a:extLst>
                    <a:ext uri="{9D8B030D-6E8A-4147-A177-3AD203B41FA5}">
                      <a16:colId xmlns:a16="http://schemas.microsoft.com/office/drawing/2014/main" val="3953706026"/>
                    </a:ext>
                  </a:extLst>
                </a:gridCol>
                <a:gridCol w="3790336">
                  <a:extLst>
                    <a:ext uri="{9D8B030D-6E8A-4147-A177-3AD203B41FA5}">
                      <a16:colId xmlns:a16="http://schemas.microsoft.com/office/drawing/2014/main" val="777174751"/>
                    </a:ext>
                  </a:extLst>
                </a:gridCol>
                <a:gridCol w="5383161">
                  <a:extLst>
                    <a:ext uri="{9D8B030D-6E8A-4147-A177-3AD203B41FA5}">
                      <a16:colId xmlns:a16="http://schemas.microsoft.com/office/drawing/2014/main" val="665323261"/>
                    </a:ext>
                  </a:extLst>
                </a:gridCol>
                <a:gridCol w="4278843">
                  <a:extLst>
                    <a:ext uri="{9D8B030D-6E8A-4147-A177-3AD203B41FA5}">
                      <a16:colId xmlns:a16="http://schemas.microsoft.com/office/drawing/2014/main" val="4121176417"/>
                    </a:ext>
                  </a:extLst>
                </a:gridCol>
                <a:gridCol w="1382772">
                  <a:extLst>
                    <a:ext uri="{9D8B030D-6E8A-4147-A177-3AD203B41FA5}">
                      <a16:colId xmlns:a16="http://schemas.microsoft.com/office/drawing/2014/main" val="356773601"/>
                    </a:ext>
                  </a:extLst>
                </a:gridCol>
              </a:tblGrid>
              <a:tr h="808186">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216758196"/>
                  </a:ext>
                </a:extLst>
              </a:tr>
              <a:tr h="186519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US_07</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TC_26</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Schedule an appointment with a doctor</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signup page--&gt; Fill signup form--&gt;Click signup</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Select patient role--&gt;Fill onboarding details--&gt; Submit onboarding</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appointment page--&gt; Search doctor--&gt;Click 'Book’</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Fill details--&gt;Select date--&gt;Pick time slot-&gt;Confirm--&gt;Verify"</a:t>
                      </a:r>
                    </a:p>
                  </a:txBody>
                  <a:tcPr marL="7620" marR="7620" marT="7620" marB="0" anchor="ctr"/>
                </a:tc>
                <a:tc>
                  <a:txBody>
                    <a:bodyPr/>
                    <a:lstStyle/>
                    <a:p>
                      <a:pPr algn="ctr" fontAlgn="b"/>
                      <a:r>
                        <a:rPr lang="en-US" sz="2000" b="0" i="0" u="none" strike="noStrike" dirty="0">
                          <a:solidFill>
                            <a:srgbClr val="000000"/>
                          </a:solidFill>
                          <a:effectLst/>
                          <a:latin typeface="+mn-lt"/>
                        </a:rPr>
                        <a:t>The appointment’s date/time is updated and displayed correctly</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760001770"/>
                  </a:ext>
                </a:extLst>
              </a:tr>
              <a:tr h="1767807">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US_9</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TC_27</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an appointment as a patient and verify confirmation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a new patient--&gt;Complete onboarding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Go to dashboard--&gt;Search and select a doctor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Fill appointment form and submit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Appointment is booked and shown under 'Your Appointments'. Email/SMS confirmation is triggered.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2546160"/>
                  </a:ext>
                </a:extLst>
              </a:tr>
              <a:tr h="150466">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TC_28</a:t>
                      </a:r>
                    </a:p>
                    <a:p>
                      <a:pPr algn="ctr" fontAlgn="b"/>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Reschedule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Change the date and/or time slot--&gt;Click “Save”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Observe the updated appointment details in the list</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rPr>
                        <a:t>The Appointment doesn’t get rescheduled</a:t>
                      </a:r>
                    </a:p>
                    <a:p>
                      <a:pPr algn="ctr" fontAlgn="b"/>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Fail</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117731006"/>
                  </a:ext>
                </a:extLst>
              </a:tr>
            </a:tbl>
          </a:graphicData>
        </a:graphic>
      </p:graphicFrame>
      <p:pic>
        <p:nvPicPr>
          <p:cNvPr id="5" name="Picture 4">
            <a:extLst>
              <a:ext uri="{FF2B5EF4-FFF2-40B4-BE49-F238E27FC236}">
                <a16:creationId xmlns:a16="http://schemas.microsoft.com/office/drawing/2014/main" id="{490BC1ED-CC9E-D3A6-18A0-3FC912F0755B}"/>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75061CB8-891D-1BD1-59F6-752238E20C9E}"/>
              </a:ext>
            </a:extLst>
          </p:cNvPr>
          <p:cNvSpPr>
            <a:spLocks noGrp="1"/>
          </p:cNvSpPr>
          <p:nvPr>
            <p:ph type="ctrTitle"/>
          </p:nvPr>
        </p:nvSpPr>
        <p:spPr>
          <a:xfrm>
            <a:off x="421021" y="364457"/>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24443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497DB9D-16C8-12FF-8CAD-E119923495D5}"/>
              </a:ext>
            </a:extLst>
          </p:cNvPr>
          <p:cNvGraphicFramePr>
            <a:graphicFrameLocks noGrp="1"/>
          </p:cNvGraphicFramePr>
          <p:nvPr>
            <p:extLst>
              <p:ext uri="{D42A27DB-BD31-4B8C-83A1-F6EECF244321}">
                <p14:modId xmlns:p14="http://schemas.microsoft.com/office/powerpoint/2010/main" val="4266597647"/>
              </p:ext>
            </p:extLst>
          </p:nvPr>
        </p:nvGraphicFramePr>
        <p:xfrm>
          <a:off x="685800" y="1427140"/>
          <a:ext cx="17410471" cy="8033382"/>
        </p:xfrm>
        <a:graphic>
          <a:graphicData uri="http://schemas.openxmlformats.org/drawingml/2006/table">
            <a:tbl>
              <a:tblPr>
                <a:tableStyleId>{284E427A-3D55-4303-BF80-6455036E1DE7}</a:tableStyleId>
              </a:tblPr>
              <a:tblGrid>
                <a:gridCol w="1114706">
                  <a:extLst>
                    <a:ext uri="{9D8B030D-6E8A-4147-A177-3AD203B41FA5}">
                      <a16:colId xmlns:a16="http://schemas.microsoft.com/office/drawing/2014/main" val="3598314845"/>
                    </a:ext>
                  </a:extLst>
                </a:gridCol>
                <a:gridCol w="1345790">
                  <a:extLst>
                    <a:ext uri="{9D8B030D-6E8A-4147-A177-3AD203B41FA5}">
                      <a16:colId xmlns:a16="http://schemas.microsoft.com/office/drawing/2014/main" val="1924924713"/>
                    </a:ext>
                  </a:extLst>
                </a:gridCol>
                <a:gridCol w="4388447">
                  <a:extLst>
                    <a:ext uri="{9D8B030D-6E8A-4147-A177-3AD203B41FA5}">
                      <a16:colId xmlns:a16="http://schemas.microsoft.com/office/drawing/2014/main" val="2600316373"/>
                    </a:ext>
                  </a:extLst>
                </a:gridCol>
                <a:gridCol w="5792749">
                  <a:extLst>
                    <a:ext uri="{9D8B030D-6E8A-4147-A177-3AD203B41FA5}">
                      <a16:colId xmlns:a16="http://schemas.microsoft.com/office/drawing/2014/main" val="542057602"/>
                    </a:ext>
                  </a:extLst>
                </a:gridCol>
                <a:gridCol w="3359408">
                  <a:extLst>
                    <a:ext uri="{9D8B030D-6E8A-4147-A177-3AD203B41FA5}">
                      <a16:colId xmlns:a16="http://schemas.microsoft.com/office/drawing/2014/main" val="3738835545"/>
                    </a:ext>
                  </a:extLst>
                </a:gridCol>
                <a:gridCol w="1409371">
                  <a:extLst>
                    <a:ext uri="{9D8B030D-6E8A-4147-A177-3AD203B41FA5}">
                      <a16:colId xmlns:a16="http://schemas.microsoft.com/office/drawing/2014/main" val="3863239321"/>
                    </a:ext>
                  </a:extLst>
                </a:gridCol>
              </a:tblGrid>
              <a:tr h="965873">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p>
                      <a:pPr algn="ctr" fontAlgn="ct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2682045">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TC_29</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Reschedule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Change the date and/or time slot--&gt;Click “Save”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Observe the updated appointment details in the list</a:t>
                      </a:r>
                    </a:p>
                  </a:txBody>
                  <a:tcPr marL="7620" marR="7620" marT="7620" marB="0" anchor="ctr"/>
                </a:tc>
                <a:tc>
                  <a:txBody>
                    <a:bodyPr/>
                    <a:lstStyle/>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algn="ctr" fontAlgn="b"/>
                      <a:endParaRPr lang="en-US" sz="2000" b="0" i="0" u="none" strike="noStrike" dirty="0">
                        <a:solidFill>
                          <a:srgbClr val="000000"/>
                        </a:solidFill>
                        <a:effectLst/>
                        <a:latin typeface="+mn-lt"/>
                      </a:endParaRPr>
                    </a:p>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rPr>
                        <a:t>The appointment’s date/time is updated and displayed correctly</a:t>
                      </a:r>
                    </a:p>
                    <a:p>
                      <a:pPr algn="ctr" fontAlgn="b"/>
                      <a:endParaRPr lang="en-US" sz="2000" b="0" i="0" u="none" strike="noStrike" dirty="0">
                        <a:solidFill>
                          <a:srgbClr val="000000"/>
                        </a:solidFill>
                        <a:effectLst/>
                        <a:latin typeface="+mn-lt"/>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3385677843"/>
                  </a:ext>
                </a:extLst>
              </a:tr>
              <a:tr h="2414510">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US_10</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TC_30</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Cancel an existing appointment</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&amp; complete onboarding as a patient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 a new appointment--&gt; Visit the  Appointments page</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the “Edit” (✎) button on that appointment--&gt;Click “Cancel Appointment”</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Confirm the cancellation in the dialog</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Refresh or revisit the page</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The appointment is removed from the list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34967195"/>
                  </a:ext>
                </a:extLst>
              </a:tr>
              <a:tr h="161190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US_16</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TC_31</a:t>
                      </a:r>
                    </a:p>
                  </a:txBody>
                  <a:tcPr marL="7620" marR="7620" marT="7620" marB="0" anchor="ctr"/>
                </a:tc>
                <a:tc>
                  <a:txBody>
                    <a:bodyPr/>
                    <a:lstStyle/>
                    <a:p>
                      <a:pPr lvl="2"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Recommend doctors to patients based on their condition</a:t>
                      </a:r>
                    </a:p>
                  </a:txBody>
                  <a:tcPr marL="7620" marR="7620" marT="7620" marB="0" anchor="ctr"/>
                </a:tc>
                <a:tc>
                  <a:txBody>
                    <a:bodyPr/>
                    <a:lstStyle/>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logs into the application--&gt;Patient selects or inputs their health condition.</a:t>
                      </a:r>
                    </a:p>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suggests a list of doctors specializing in that condition.</a:t>
                      </a:r>
                    </a:p>
                    <a:p>
                      <a:pPr marL="457200" indent="-457200" algn="ctr" fontAlgn="b">
                        <a:buFont typeface="+mj-lt"/>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views doctor profiles and optionally books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is shown a list of recommended doctors relevant to the condition provided.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507990883"/>
                  </a:ext>
                </a:extLst>
              </a:tr>
            </a:tbl>
          </a:graphicData>
        </a:graphic>
      </p:graphicFrame>
      <p:pic>
        <p:nvPicPr>
          <p:cNvPr id="5" name="Picture 4">
            <a:extLst>
              <a:ext uri="{FF2B5EF4-FFF2-40B4-BE49-F238E27FC236}">
                <a16:creationId xmlns:a16="http://schemas.microsoft.com/office/drawing/2014/main" id="{5F73706F-9DB3-C097-997C-2532C29783FA}"/>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20C464CA-67B0-A23F-322B-275B44159CA9}"/>
              </a:ext>
            </a:extLst>
          </p:cNvPr>
          <p:cNvSpPr>
            <a:spLocks noGrp="1"/>
          </p:cNvSpPr>
          <p:nvPr>
            <p:ph type="ctrTitle"/>
          </p:nvPr>
        </p:nvSpPr>
        <p:spPr>
          <a:xfrm>
            <a:off x="542699" y="281328"/>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1726002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66B74-52DB-3944-963B-7EF3293A9D4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707A28-40D9-FE94-8314-F31AE949046B}"/>
              </a:ext>
            </a:extLst>
          </p:cNvPr>
          <p:cNvGraphicFramePr>
            <a:graphicFrameLocks noGrp="1"/>
          </p:cNvGraphicFramePr>
          <p:nvPr>
            <p:extLst>
              <p:ext uri="{D42A27DB-BD31-4B8C-83A1-F6EECF244321}">
                <p14:modId xmlns:p14="http://schemas.microsoft.com/office/powerpoint/2010/main" val="676411699"/>
              </p:ext>
            </p:extLst>
          </p:nvPr>
        </p:nvGraphicFramePr>
        <p:xfrm>
          <a:off x="557447" y="1447544"/>
          <a:ext cx="17553571" cy="8641360"/>
        </p:xfrm>
        <a:graphic>
          <a:graphicData uri="http://schemas.openxmlformats.org/drawingml/2006/table">
            <a:tbl>
              <a:tblPr>
                <a:tableStyleId>{284E427A-3D55-4303-BF80-6455036E1DE7}</a:tableStyleId>
              </a:tblPr>
              <a:tblGrid>
                <a:gridCol w="1123868">
                  <a:extLst>
                    <a:ext uri="{9D8B030D-6E8A-4147-A177-3AD203B41FA5}">
                      <a16:colId xmlns:a16="http://schemas.microsoft.com/office/drawing/2014/main" val="3598314845"/>
                    </a:ext>
                  </a:extLst>
                </a:gridCol>
                <a:gridCol w="1356852">
                  <a:extLst>
                    <a:ext uri="{9D8B030D-6E8A-4147-A177-3AD203B41FA5}">
                      <a16:colId xmlns:a16="http://schemas.microsoft.com/office/drawing/2014/main" val="1924924713"/>
                    </a:ext>
                  </a:extLst>
                </a:gridCol>
                <a:gridCol w="3996813">
                  <a:extLst>
                    <a:ext uri="{9D8B030D-6E8A-4147-A177-3AD203B41FA5}">
                      <a16:colId xmlns:a16="http://schemas.microsoft.com/office/drawing/2014/main" val="2600316373"/>
                    </a:ext>
                  </a:extLst>
                </a:gridCol>
                <a:gridCol w="5515897">
                  <a:extLst>
                    <a:ext uri="{9D8B030D-6E8A-4147-A177-3AD203B41FA5}">
                      <a16:colId xmlns:a16="http://schemas.microsoft.com/office/drawing/2014/main" val="542057602"/>
                    </a:ext>
                  </a:extLst>
                </a:gridCol>
                <a:gridCol w="4139186">
                  <a:extLst>
                    <a:ext uri="{9D8B030D-6E8A-4147-A177-3AD203B41FA5}">
                      <a16:colId xmlns:a16="http://schemas.microsoft.com/office/drawing/2014/main" val="3738835545"/>
                    </a:ext>
                  </a:extLst>
                </a:gridCol>
                <a:gridCol w="1420955">
                  <a:extLst>
                    <a:ext uri="{9D8B030D-6E8A-4147-A177-3AD203B41FA5}">
                      <a16:colId xmlns:a16="http://schemas.microsoft.com/office/drawing/2014/main" val="3863239321"/>
                    </a:ext>
                  </a:extLst>
                </a:gridCol>
              </a:tblGrid>
              <a:tr h="879986">
                <a:tc>
                  <a:txBody>
                    <a:bodyPr/>
                    <a:lstStyle/>
                    <a:p>
                      <a:pPr algn="ctr" fontAlgn="ctr"/>
                      <a:r>
                        <a:rPr lang="en-US" sz="2400" b="1" i="0" u="none" strike="noStrike" dirty="0">
                          <a:solidFill>
                            <a:srgbClr val="000000"/>
                          </a:solidFill>
                          <a:effectLst/>
                          <a:latin typeface="Calibri" panose="020F0502020204030204" pitchFamily="34" charset="0"/>
                        </a:rPr>
                        <a:t>US_ID</a:t>
                      </a:r>
                    </a:p>
                  </a:txBody>
                  <a:tcPr marL="3127" marR="3127" marT="3127" marB="0" anchor="ctr"/>
                </a:tc>
                <a:tc>
                  <a:txBody>
                    <a:bodyPr/>
                    <a:lstStyle/>
                    <a:p>
                      <a:pPr algn="ctr" fontAlgn="ctr"/>
                      <a:r>
                        <a:rPr lang="en-US" sz="2400" b="1" u="none" strike="noStrike" dirty="0">
                          <a:solidFill>
                            <a:srgbClr val="000000"/>
                          </a:solidFill>
                          <a:effectLst/>
                        </a:rPr>
                        <a:t>TC_ID</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2400" b="1" u="none" strike="noStrike" dirty="0">
                        <a:solidFill>
                          <a:srgbClr val="000000"/>
                        </a:solidFill>
                        <a:effectLst/>
                      </a:endParaRP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400" b="1" u="none" strike="noStrike" dirty="0">
                          <a:solidFill>
                            <a:srgbClr val="000000"/>
                          </a:solidFill>
                          <a:effectLst/>
                        </a:rPr>
                        <a:t>Test Case</a:t>
                      </a:r>
                      <a:endParaRPr lang="en-US" sz="2400" b="1" i="0" u="none" strike="noStrike" dirty="0">
                        <a:solidFill>
                          <a:srgbClr val="000000"/>
                        </a:solidFill>
                        <a:effectLst/>
                        <a:latin typeface="Calibri" panose="020F0502020204030204" pitchFamily="34" charset="0"/>
                      </a:endParaRPr>
                    </a:p>
                    <a:p>
                      <a:pPr algn="ctr" fontAlgn="ct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Steps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Execution Status</a:t>
                      </a:r>
                      <a:endParaRPr lang="en-US" sz="2400" b="1" i="0" u="none" strike="noStrike" dirty="0">
                        <a:solidFill>
                          <a:srgbClr val="000000"/>
                        </a:solidFill>
                        <a:effectLst/>
                        <a:latin typeface="Calibri" panose="020F0502020204030204" pitchFamily="34" charset="0"/>
                      </a:endParaRPr>
                    </a:p>
                  </a:txBody>
                  <a:tcPr marL="3127" marR="3127" marT="3127" marB="0" anchor="ctr"/>
                </a:tc>
                <a:tc>
                  <a:txBody>
                    <a:bodyPr/>
                    <a:lstStyle/>
                    <a:p>
                      <a:pPr algn="ctr" fontAlgn="ctr"/>
                      <a:r>
                        <a:rPr lang="en-US" sz="2400" b="1" u="none" strike="noStrike" dirty="0">
                          <a:solidFill>
                            <a:srgbClr val="000000"/>
                          </a:solidFill>
                          <a:effectLst/>
                        </a:rPr>
                        <a:t>Result</a:t>
                      </a:r>
                      <a:endParaRPr lang="en-US" sz="2400" b="1" i="0" u="none" strike="noStrike" dirty="0">
                        <a:solidFill>
                          <a:srgbClr val="000000"/>
                        </a:solidFill>
                        <a:effectLst/>
                        <a:latin typeface="Calibri" panose="020F0502020204030204" pitchFamily="34" charset="0"/>
                      </a:endParaRPr>
                    </a:p>
                  </a:txBody>
                  <a:tcPr marL="3127" marR="3127" marT="3127" marB="0" anchor="ctr"/>
                </a:tc>
                <a:extLst>
                  <a:ext uri="{0D108BD9-81ED-4DB2-BD59-A6C34878D82A}">
                    <a16:rowId xmlns:a16="http://schemas.microsoft.com/office/drawing/2014/main" val="2568553062"/>
                  </a:ext>
                </a:extLst>
              </a:tr>
              <a:tr h="1599991">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US_06</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TC_32</a:t>
                      </a:r>
                    </a:p>
                  </a:txBody>
                  <a:tcPr marL="7620" marR="7620" marT="7620" marB="0" anchor="ctr"/>
                </a:tc>
                <a:tc>
                  <a:txBody>
                    <a:bodyPr/>
                    <a:lstStyle/>
                    <a:p>
                      <a:pPr algn="ctr" fontAlgn="b"/>
                      <a:r>
                        <a:rPr lang="en-IN" sz="2000" dirty="0"/>
                        <a:t>Add medical history</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marL="457200" indent="-457200" algn="ctr" fontAlgn="b">
                        <a:buFont typeface="+mj-lt"/>
                        <a:buAutoNum type="arabicPeriod"/>
                      </a:pPr>
                      <a:r>
                        <a:rPr lang="en-US" sz="2000" dirty="0"/>
                        <a:t> Log in as a patient</a:t>
                      </a:r>
                    </a:p>
                    <a:p>
                      <a:pPr marL="457200" indent="-457200" algn="ctr" fontAlgn="b">
                        <a:buFont typeface="+mj-lt"/>
                        <a:buAutoNum type="arabicPeriod"/>
                      </a:pPr>
                      <a:r>
                        <a:rPr lang="en-US" sz="2000" dirty="0"/>
                        <a:t>Navigate to profile or medical history section</a:t>
                      </a:r>
                    </a:p>
                    <a:p>
                      <a:pPr marL="457200" indent="-457200" algn="ctr" fontAlgn="b">
                        <a:buFont typeface="+mj-lt"/>
                        <a:buAutoNum type="arabicPeriod"/>
                      </a:pPr>
                      <a:r>
                        <a:rPr lang="en-US" sz="2000" dirty="0"/>
                        <a:t>Click "Add History“</a:t>
                      </a:r>
                    </a:p>
                    <a:p>
                      <a:pPr marL="457200" indent="-457200" algn="ctr" fontAlgn="b">
                        <a:buFont typeface="+mj-lt"/>
                        <a:buAutoNum type="arabicPeriod"/>
                      </a:pPr>
                      <a:r>
                        <a:rPr lang="en-US" sz="2000" dirty="0"/>
                        <a:t>Enter health issue, treatment, status</a:t>
                      </a:r>
                    </a:p>
                    <a:p>
                      <a:pPr marL="457200" indent="-457200" algn="ctr" fontAlgn="b">
                        <a:buFont typeface="+mj-lt"/>
                        <a:buAutoNum type="arabicPeriod"/>
                      </a:pPr>
                      <a:r>
                        <a:rPr lang="en-US" sz="2000" dirty="0"/>
                        <a:t>Save</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dirty="0"/>
                        <a:t>Medical history is saved and visible in the patient's profile</a:t>
                      </a:r>
                      <a:endParaRPr lang="en-US"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434967195"/>
                  </a:ext>
                </a:extLst>
              </a:tr>
              <a:tr h="1463361">
                <a:tc>
                  <a:txBody>
                    <a:bodyPr/>
                    <a:lstStyle/>
                    <a:p>
                      <a:pPr algn="ctr" fontAlgn="b"/>
                      <a:r>
                        <a:rPr lang="en-IN" sz="2000" b="0" i="0" u="none" strike="noStrike">
                          <a:solidFill>
                            <a:srgbClr val="000000"/>
                          </a:solidFill>
                          <a:effectLst/>
                          <a:latin typeface="+mn-lt"/>
                          <a:ea typeface="Calibri" panose="020F0502020204030204" pitchFamily="34" charset="0"/>
                          <a:cs typeface="Calibri" panose="020F0502020204030204" pitchFamily="34" charset="0"/>
                        </a:rPr>
                        <a:t>US_20</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TC_33</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doctor and verify booked appointments are shown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Sign up as a new doctor--&gt; Complete onboarding</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Navigate to Doctor Dashboard--&gt; View availability calendar and select date                 </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Click on booked time slot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Booked appointments are displayed correctly with patient details in a dialog.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1507990883"/>
                  </a:ext>
                </a:extLst>
              </a:tr>
              <a:tr h="196332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US_25</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TC_34</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Verify doctor receives notification on patient appointment booking/cancellation</a:t>
                      </a:r>
                    </a:p>
                  </a:txBody>
                  <a:tcPr marL="7620" marR="7620" marT="7620" marB="0" anchor="ctr"/>
                </a:tc>
                <a:tc>
                  <a:txBody>
                    <a:bodyPr/>
                    <a:lstStyle/>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Log in as a doctor--&gt;Patient logs in and books an appointment with this doctor</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checks for notification</a:t>
                      </a:r>
                    </a:p>
                    <a:p>
                      <a:pPr marL="457200" indent="-457200" algn="ctr" fontAlgn="b">
                        <a:buAutoNum type="arabicPeriod"/>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cancels the appointment--&gt;Doctor checks for cancellation notification</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notifications when appointment is booked and when it is cancelled.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Pass</a:t>
                      </a:r>
                      <a:endParaRPr lang="en-IN" sz="2000" b="0" i="0" u="none" strike="noStrike" dirty="0">
                        <a:solidFill>
                          <a:srgbClr val="000000"/>
                        </a:solidFill>
                        <a:effectLst/>
                        <a:latin typeface="+mn-lt"/>
                        <a:ea typeface="Calibri" panose="020F0502020204030204" pitchFamily="34" charset="0"/>
                        <a:cs typeface="Calibri" panose="020F0502020204030204" pitchFamily="34" charset="0"/>
                      </a:endParaRPr>
                    </a:p>
                  </a:txBody>
                  <a:tcPr marL="7620" marR="7620" marT="7620" marB="0" anchor="ctr"/>
                </a:tc>
                <a:extLst>
                  <a:ext uri="{0D108BD9-81ED-4DB2-BD59-A6C34878D82A}">
                    <a16:rowId xmlns:a16="http://schemas.microsoft.com/office/drawing/2014/main" val="794804276"/>
                  </a:ext>
                </a:extLst>
              </a:tr>
              <a:tr h="1963322">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US_19</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TC_30</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Manage doctor profile (specialty, availability, preferences)</a:t>
                      </a:r>
                    </a:p>
                  </a:txBody>
                  <a:tcPr marL="7620" marR="7620" marT="7620" marB="0" anchor="ctr"/>
                </a:tc>
                <a:tc>
                  <a:txBody>
                    <a:bodyPr/>
                    <a:lstStyle/>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signup page--&gt; Fill signup form--&gt;Click signup</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Select Doctor role--&gt;Fill onboarding details--&gt; Submit onboarding</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Visit profile page--&gt;Upload profile image--&gt;Update details</a:t>
                      </a:r>
                    </a:p>
                    <a:p>
                      <a:pPr marL="457200" indent="-457200" algn="ctr" fontAlgn="b">
                        <a:buAutoNum type="arabicPeriod"/>
                      </a:pPr>
                      <a:r>
                        <a:rPr lang="en-IN" sz="2000" b="0" i="0" u="none" strike="noStrike" dirty="0">
                          <a:solidFill>
                            <a:srgbClr val="000000"/>
                          </a:solidFill>
                          <a:effectLst/>
                          <a:latin typeface="+mn-lt"/>
                          <a:ea typeface="Calibri" panose="020F0502020204030204" pitchFamily="34" charset="0"/>
                          <a:cs typeface="Calibri" panose="020F0502020204030204" pitchFamily="34" charset="0"/>
                        </a:rPr>
                        <a:t>Save profile--&gt;Upload verification document--&gt;Confirm upload"</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Profile image updated, details saved correctly, and verification document uploaded successfully</a:t>
                      </a:r>
                    </a:p>
                  </a:txBody>
                  <a:tcPr marL="7620" marR="7620" marT="7620" marB="0" anchor="ctr"/>
                </a:tc>
                <a:tc>
                  <a:txBody>
                    <a:bodyPr/>
                    <a:lstStyle/>
                    <a:p>
                      <a:pPr algn="ctr" fontAlgn="b"/>
                      <a:r>
                        <a:rPr lang="en-IN" sz="2000" b="0" i="0" u="none" strike="noStrike" dirty="0">
                          <a:solidFill>
                            <a:srgbClr val="000000"/>
                          </a:solidFill>
                          <a:effectLst/>
                          <a:latin typeface="+mn-lt"/>
                          <a:ea typeface="Calibri" panose="020F0502020204030204" pitchFamily="34" charset="0"/>
                          <a:cs typeface="Calibri" panose="020F0502020204030204" pitchFamily="34" charset="0"/>
                        </a:rPr>
                        <a:t>Pass</a:t>
                      </a:r>
                    </a:p>
                  </a:txBody>
                  <a:tcPr marL="7620" marR="7620" marT="7620" marB="0" anchor="ctr"/>
                </a:tc>
                <a:extLst>
                  <a:ext uri="{0D108BD9-81ED-4DB2-BD59-A6C34878D82A}">
                    <a16:rowId xmlns:a16="http://schemas.microsoft.com/office/drawing/2014/main" val="3672478237"/>
                  </a:ext>
                </a:extLst>
              </a:tr>
            </a:tbl>
          </a:graphicData>
        </a:graphic>
      </p:graphicFrame>
      <p:pic>
        <p:nvPicPr>
          <p:cNvPr id="5" name="Picture 4">
            <a:extLst>
              <a:ext uri="{FF2B5EF4-FFF2-40B4-BE49-F238E27FC236}">
                <a16:creationId xmlns:a16="http://schemas.microsoft.com/office/drawing/2014/main" id="{658AB3EA-706D-DD74-D57F-9D6607F6FAB0}"/>
              </a:ext>
            </a:extLst>
          </p:cNvPr>
          <p:cNvPicPr>
            <a:picLocks noChangeAspect="1"/>
          </p:cNvPicPr>
          <p:nvPr/>
        </p:nvPicPr>
        <p:blipFill>
          <a:blip r:embed="rId2"/>
          <a:stretch>
            <a:fillRect/>
          </a:stretch>
        </p:blipFill>
        <p:spPr>
          <a:xfrm>
            <a:off x="17100222" y="-82390"/>
            <a:ext cx="1341097" cy="1509529"/>
          </a:xfrm>
          <a:prstGeom prst="rect">
            <a:avLst/>
          </a:prstGeom>
        </p:spPr>
      </p:pic>
      <p:sp>
        <p:nvSpPr>
          <p:cNvPr id="7" name="Title 2">
            <a:extLst>
              <a:ext uri="{FF2B5EF4-FFF2-40B4-BE49-F238E27FC236}">
                <a16:creationId xmlns:a16="http://schemas.microsoft.com/office/drawing/2014/main" id="{570ECE03-CE0E-1A1D-478F-27D9D01BA30F}"/>
              </a:ext>
            </a:extLst>
          </p:cNvPr>
          <p:cNvSpPr>
            <a:spLocks noGrp="1"/>
          </p:cNvSpPr>
          <p:nvPr>
            <p:ph type="ctrTitle"/>
          </p:nvPr>
        </p:nvSpPr>
        <p:spPr>
          <a:xfrm>
            <a:off x="421021" y="364457"/>
            <a:ext cx="11998500" cy="1470000"/>
          </a:xfrm>
        </p:spPr>
        <p:txBody>
          <a:bodyPr/>
          <a:lstStyle/>
          <a:p>
            <a:pPr algn="l"/>
            <a:r>
              <a:rPr lang="en-US" u="sng" dirty="0"/>
              <a:t>SPRINT 2 TEST CASES</a:t>
            </a:r>
          </a:p>
        </p:txBody>
      </p:sp>
    </p:spTree>
    <p:extLst>
      <p:ext uri="{BB962C8B-B14F-4D97-AF65-F5344CB8AC3E}">
        <p14:creationId xmlns:p14="http://schemas.microsoft.com/office/powerpoint/2010/main" val="6072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8EC04-3226-C9E8-F5F2-A833893BE1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681E95-3BEB-9C24-BABF-78B5874D3E4F}"/>
              </a:ext>
            </a:extLst>
          </p:cNvPr>
          <p:cNvSpPr>
            <a:spLocks noGrp="1"/>
          </p:cNvSpPr>
          <p:nvPr>
            <p:ph type="ctrTitle"/>
          </p:nvPr>
        </p:nvSpPr>
        <p:spPr>
          <a:xfrm>
            <a:off x="225078" y="307118"/>
            <a:ext cx="11998500" cy="1470000"/>
          </a:xfrm>
        </p:spPr>
        <p:txBody>
          <a:bodyPr/>
          <a:lstStyle/>
          <a:p>
            <a:pPr algn="l"/>
            <a:r>
              <a:rPr lang="en-US" dirty="0"/>
              <a:t>SPRINT 2 STORIES COMPLETED</a:t>
            </a:r>
            <a:endParaRPr lang="en-US" u="sng" dirty="0"/>
          </a:p>
        </p:txBody>
      </p:sp>
      <p:graphicFrame>
        <p:nvGraphicFramePr>
          <p:cNvPr id="4" name="Table 3">
            <a:extLst>
              <a:ext uri="{FF2B5EF4-FFF2-40B4-BE49-F238E27FC236}">
                <a16:creationId xmlns:a16="http://schemas.microsoft.com/office/drawing/2014/main" id="{53FDBB21-FDC6-D2AA-7EAB-6600759DAC02}"/>
              </a:ext>
            </a:extLst>
          </p:cNvPr>
          <p:cNvGraphicFramePr>
            <a:graphicFrameLocks noGrp="1"/>
          </p:cNvGraphicFramePr>
          <p:nvPr>
            <p:extLst>
              <p:ext uri="{D42A27DB-BD31-4B8C-83A1-F6EECF244321}">
                <p14:modId xmlns:p14="http://schemas.microsoft.com/office/powerpoint/2010/main" val="3781489557"/>
              </p:ext>
            </p:extLst>
          </p:nvPr>
        </p:nvGraphicFramePr>
        <p:xfrm>
          <a:off x="326571" y="1687287"/>
          <a:ext cx="17645742" cy="7900367"/>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132113">
                <a:tc>
                  <a:txBody>
                    <a:bodyPr/>
                    <a:lstStyle/>
                    <a:p>
                      <a:pPr algn="ctr" fontAlgn="ctr"/>
                      <a:r>
                        <a:rPr lang="en-US" sz="2000" b="0" u="none" strike="noStrike" dirty="0">
                          <a:effectLst/>
                        </a:rPr>
                        <a:t>USER ID</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US" sz="2000" u="none" strike="noStrike" dirty="0">
                          <a:effectLst/>
                        </a:rPr>
                        <a:t>US_02</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b="0" i="0" u="none" strike="noStrike" dirty="0">
                          <a:solidFill>
                            <a:srgbClr val="000000"/>
                          </a:solidFill>
                          <a:effectLst/>
                          <a:latin typeface="+mj-lt"/>
                        </a:rPr>
                        <a:t>As a patient, I want to reset my password in case I forget it.</a:t>
                      </a:r>
                    </a:p>
                  </a:txBody>
                  <a:tcPr marL="7620" marR="7620" marT="7620" marB="0" anchor="ctr"/>
                </a:tc>
                <a:tc>
                  <a:txBody>
                    <a:bodyPr/>
                    <a:lstStyle/>
                    <a:p>
                      <a:pPr algn="ctr" fontAlgn="ctr"/>
                      <a:r>
                        <a:rPr lang="en-US" sz="2000" u="none" strike="noStrike" dirty="0">
                          <a:effectLst/>
                          <a:latin typeface="+mn-lt"/>
                        </a:rPr>
                        <a:t>Patient can reset password via email link after identity verification.</a:t>
                      </a:r>
                      <a:endParaRPr lang="en-US" sz="2000" b="0" i="0" u="none" strike="noStrike" dirty="0">
                        <a:solidFill>
                          <a:srgbClr val="000000"/>
                        </a:solidFill>
                        <a:effectLst/>
                        <a:latin typeface="+mn-lt"/>
                      </a:endParaRPr>
                    </a:p>
                  </a:txBody>
                  <a:tcPr marL="1987" marR="1987" marT="1987" marB="0" anchor="ctr"/>
                </a:tc>
                <a:tc>
                  <a:txBody>
                    <a:bodyPr/>
                    <a:lstStyle/>
                    <a:p>
                      <a:pPr algn="l" fontAlgn="ctr"/>
                      <a:r>
                        <a:rPr lang="en-IN" sz="2000" b="0" i="0" u="none" strike="noStrike" dirty="0">
                          <a:solidFill>
                            <a:srgbClr val="000000"/>
                          </a:solidFill>
                          <a:effectLst/>
                          <a:latin typeface="+mj-lt"/>
                        </a:rPr>
                        <a:t>Password reset functionality</a:t>
                      </a:r>
                    </a:p>
                  </a:txBody>
                  <a:tcPr marL="7620" marR="7620" marT="7620" marB="0" anchor="ctr"/>
                </a:tc>
                <a:tc>
                  <a:txBody>
                    <a:bodyPr/>
                    <a:lstStyle/>
                    <a:p>
                      <a:pPr algn="ctr" fontAlgn="ctr"/>
                      <a:r>
                        <a:rPr lang="en-US" sz="2000" b="0" i="0" u="none" strike="noStrike" dirty="0">
                          <a:solidFill>
                            <a:srgbClr val="000000"/>
                          </a:solidFill>
                          <a:effectLst/>
                          <a:latin typeface="Aptos" panose="020B0004020202020204" pitchFamily="34" charset="0"/>
                        </a:rPr>
                        <a:t>2</a:t>
                      </a:r>
                    </a:p>
                  </a:txBody>
                  <a:tcPr marL="2287" marR="2287" marT="2287" marB="0" anchor="ctr"/>
                </a:tc>
                <a:extLst>
                  <a:ext uri="{0D108BD9-81ED-4DB2-BD59-A6C34878D82A}">
                    <a16:rowId xmlns:a16="http://schemas.microsoft.com/office/drawing/2014/main" val="2076143521"/>
                  </a:ext>
                </a:extLst>
              </a:tr>
              <a:tr h="1099800">
                <a:tc>
                  <a:txBody>
                    <a:bodyPr/>
                    <a:lstStyle/>
                    <a:p>
                      <a:pPr algn="ctr" fontAlgn="ctr"/>
                      <a:r>
                        <a:rPr lang="en-US" sz="2000" u="none" strike="noStrike" dirty="0">
                          <a:effectLst/>
                        </a:rPr>
                        <a:t>US_03</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create and update my profile with personal details, medical history, and insurance information.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create and update personal profile with validated fields.</a:t>
                      </a:r>
                    </a:p>
                  </a:txBody>
                  <a:tcPr marL="7620" marR="7620" marT="7620" marB="0" anchor="b"/>
                </a:tc>
                <a:tc>
                  <a:txBody>
                    <a:bodyPr/>
                    <a:lstStyle/>
                    <a:p>
                      <a:pPr algn="ctr" fontAlgn="ctr"/>
                      <a:r>
                        <a:rPr lang="en-US" sz="2000" u="none" strike="noStrike">
                          <a:effectLst/>
                        </a:rPr>
                        <a:t>Patient profile management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 3</a:t>
                      </a:r>
                      <a:endParaRPr lang="en-US" sz="2000" b="0" i="0" u="none" strike="noStrike" dirty="0">
                        <a:solidFill>
                          <a:srgbClr val="000000"/>
                        </a:solidFill>
                        <a:effectLst/>
                        <a:latin typeface="Aptos" panose="020B0004020202020204" pitchFamily="34" charset="0"/>
                      </a:endParaRPr>
                    </a:p>
                  </a:txBody>
                  <a:tcPr marL="1987" marR="1987" marT="1987"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a:solidFill>
                            <a:srgbClr val="000000"/>
                          </a:solidFill>
                          <a:effectLst/>
                          <a:latin typeface="+mn-lt"/>
                        </a:rPr>
                        <a:t>US_6</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share my medical history with doctors for better diagnosis.</a:t>
                      </a:r>
                    </a:p>
                  </a:txBody>
                  <a:tcPr marL="7620" marR="7620" marT="7620" marB="0" anchor="ctr"/>
                </a:tc>
                <a:tc>
                  <a:txBody>
                    <a:bodyPr/>
                    <a:lstStyle/>
                    <a:p>
                      <a:pPr algn="ctr" fontAlgn="b"/>
                      <a:r>
                        <a:rPr lang="en-US" sz="2000" b="0" i="0" u="none" strike="noStrike" dirty="0">
                          <a:solidFill>
                            <a:srgbClr val="000000"/>
                          </a:solidFill>
                          <a:effectLst/>
                          <a:latin typeface="+mn-lt"/>
                        </a:rPr>
                        <a:t>Patient can share selected medical records with doctors before or during appointments.</a:t>
                      </a:r>
                    </a:p>
                  </a:txBody>
                  <a:tcPr marL="7620" marR="7620" marT="7620" marB="0" anchor="b"/>
                </a:tc>
                <a:tc>
                  <a:txBody>
                    <a:bodyPr/>
                    <a:lstStyle/>
                    <a:p>
                      <a:pPr algn="ctr" fontAlgn="ctr"/>
                      <a:r>
                        <a:rPr lang="en-US" sz="2000" b="0" i="0" u="none" strike="noStrike">
                          <a:solidFill>
                            <a:srgbClr val="000000"/>
                          </a:solidFill>
                          <a:effectLst/>
                          <a:latin typeface="+mn-lt"/>
                        </a:rPr>
                        <a:t>Share medical history with doctors</a:t>
                      </a:r>
                    </a:p>
                  </a:txBody>
                  <a:tcPr marL="7620" marR="7620" marT="7620" marB="0" anchor="ctr"/>
                </a:tc>
                <a:tc>
                  <a:txBody>
                    <a:bodyPr/>
                    <a:lstStyle/>
                    <a:p>
                      <a:pPr algn="ctr" fontAlgn="ctr"/>
                      <a:r>
                        <a:rPr lang="en-IN" sz="2000" b="0" i="0" u="none" strike="noStrike" dirty="0">
                          <a:solidFill>
                            <a:srgbClr val="000000"/>
                          </a:solidFill>
                          <a:effectLst/>
                          <a:latin typeface="+mn-lt"/>
                        </a:rPr>
                        <a:t> 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a:solidFill>
                            <a:srgbClr val="000000"/>
                          </a:solidFill>
                          <a:effectLst/>
                          <a:latin typeface="+mn-lt"/>
                        </a:rPr>
                        <a:t>US_7</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schedule an appointment with a doctor based on available time slots.</a:t>
                      </a:r>
                    </a:p>
                  </a:txBody>
                  <a:tcPr marL="7620" marR="7620" marT="7620" marB="0" anchor="ctr"/>
                </a:tc>
                <a:tc>
                  <a:txBody>
                    <a:bodyPr/>
                    <a:lstStyle/>
                    <a:p>
                      <a:pPr algn="ctr" fontAlgn="b"/>
                      <a:r>
                        <a:rPr lang="en-US" sz="2000" b="0" i="0" u="none" strike="noStrike" dirty="0">
                          <a:solidFill>
                            <a:srgbClr val="000000"/>
                          </a:solidFill>
                          <a:effectLst/>
                          <a:latin typeface="+mn-lt"/>
                        </a:rPr>
                        <a:t>Patient can select doctor, date, and time to schedule an appointment with confirmation.</a:t>
                      </a:r>
                    </a:p>
                  </a:txBody>
                  <a:tcPr marL="7620" marR="7620" marT="7620" marB="0" anchor="b"/>
                </a:tc>
                <a:tc>
                  <a:txBody>
                    <a:bodyPr/>
                    <a:lstStyle/>
                    <a:p>
                      <a:pPr algn="ctr" fontAlgn="ctr"/>
                      <a:r>
                        <a:rPr lang="en-IN" sz="2000" b="0" i="0" u="none" strike="noStrike">
                          <a:solidFill>
                            <a:srgbClr val="000000"/>
                          </a:solidFill>
                          <a:effectLst/>
                          <a:latin typeface="+mn-lt"/>
                        </a:rPr>
                        <a:t>Appointment scheduling via Uheal.</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4274532379"/>
                  </a:ext>
                </a:extLst>
              </a:tr>
              <a:tr h="1099800">
                <a:tc>
                  <a:txBody>
                    <a:bodyPr/>
                    <a:lstStyle/>
                    <a:p>
                      <a:pPr algn="ctr" fontAlgn="ctr"/>
                      <a:r>
                        <a:rPr lang="en-IN" sz="2000" b="0" i="0" u="none" strike="noStrike">
                          <a:solidFill>
                            <a:srgbClr val="000000"/>
                          </a:solidFill>
                          <a:effectLst/>
                          <a:latin typeface="+mn-lt"/>
                        </a:rPr>
                        <a:t>US_9</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receive appointment confirmation via email or SMS.</a:t>
                      </a:r>
                    </a:p>
                  </a:txBody>
                  <a:tcPr marL="7620" marR="7620" marT="7620" marB="0" anchor="ctr"/>
                </a:tc>
                <a:tc>
                  <a:txBody>
                    <a:bodyPr/>
                    <a:lstStyle/>
                    <a:p>
                      <a:pPr algn="ctr" fontAlgn="b"/>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Appointment confirmation via email/</a:t>
                      </a:r>
                      <a:r>
                        <a:rPr lang="en-US" sz="2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sms</a:t>
                      </a:r>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via </a:t>
                      </a:r>
                      <a:r>
                        <a:rPr lang="en-US" sz="2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uheal</a:t>
                      </a:r>
                      <a:r>
                        <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txBody>
                  <a:tcPr marL="7620" marR="7620" marT="7620" marB="0" anchor="b"/>
                </a:tc>
                <a:tc>
                  <a:txBody>
                    <a:bodyPr/>
                    <a:lstStyle/>
                    <a:p>
                      <a:pPr algn="ctr" fontAlgn="ctr"/>
                      <a:r>
                        <a:rPr lang="en-US" sz="2000" b="0" i="0" u="none" strike="noStrike">
                          <a:solidFill>
                            <a:srgbClr val="000000"/>
                          </a:solidFill>
                          <a:effectLst/>
                          <a:latin typeface="+mn-lt"/>
                        </a:rPr>
                        <a:t>Appointment confirmation via email/SMS via Uheal.</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2792628284"/>
                  </a:ext>
                </a:extLst>
              </a:tr>
              <a:tr h="1099800">
                <a:tc>
                  <a:txBody>
                    <a:bodyPr/>
                    <a:lstStyle/>
                    <a:p>
                      <a:pPr algn="ctr" fontAlgn="ctr"/>
                      <a:r>
                        <a:rPr lang="en-IN" sz="2000" b="0" i="0" u="none" strike="noStrike">
                          <a:solidFill>
                            <a:srgbClr val="000000"/>
                          </a:solidFill>
                          <a:effectLst/>
                          <a:latin typeface="+mn-lt"/>
                        </a:rPr>
                        <a:t>US_10</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reschedule or cancel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reschedule or cancel an appointment with confirmation and reason.</a:t>
                      </a:r>
                    </a:p>
                  </a:txBody>
                  <a:tcPr marL="7620" marR="7620" marT="7620" marB="0" anchor="b"/>
                </a:tc>
                <a:tc>
                  <a:txBody>
                    <a:bodyPr/>
                    <a:lstStyle/>
                    <a:p>
                      <a:pPr algn="ctr" fontAlgn="ctr"/>
                      <a:r>
                        <a:rPr lang="en-US" sz="2000" b="0" i="0" u="none" strike="noStrike">
                          <a:solidFill>
                            <a:srgbClr val="000000"/>
                          </a:solidFill>
                          <a:effectLst/>
                          <a:latin typeface="+mn-lt"/>
                        </a:rPr>
                        <a:t>Reschedule or cancel appointments via Uheal.</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3495161145"/>
                  </a:ext>
                </a:extLst>
              </a:tr>
            </a:tbl>
          </a:graphicData>
        </a:graphic>
      </p:graphicFrame>
      <p:pic>
        <p:nvPicPr>
          <p:cNvPr id="5" name="Picture 4">
            <a:extLst>
              <a:ext uri="{FF2B5EF4-FFF2-40B4-BE49-F238E27FC236}">
                <a16:creationId xmlns:a16="http://schemas.microsoft.com/office/drawing/2014/main" id="{DA944FCE-EE3C-8837-3B78-FC86FBC76CA1}"/>
              </a:ext>
            </a:extLst>
          </p:cNvPr>
          <p:cNvPicPr>
            <a:picLocks noChangeAspect="1"/>
          </p:cNvPicPr>
          <p:nvPr/>
        </p:nvPicPr>
        <p:blipFill>
          <a:blip r:embed="rId3"/>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02058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2" name="Google Shape;92;p12"/>
          <p:cNvSpPr txBox="1"/>
          <p:nvPr/>
        </p:nvSpPr>
        <p:spPr>
          <a:xfrm>
            <a:off x="2157437" y="1822097"/>
            <a:ext cx="13930312" cy="1218795"/>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endParaRPr sz="6600" b="1"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C0399ABC-48F9-A1F4-DC25-A931BB492D92}"/>
              </a:ext>
            </a:extLst>
          </p:cNvPr>
          <p:cNvPicPr>
            <a:picLocks noChangeAspect="1"/>
          </p:cNvPicPr>
          <p:nvPr/>
        </p:nvPicPr>
        <p:blipFill>
          <a:blip r:embed="rId4"/>
          <a:stretch>
            <a:fillRect/>
          </a:stretch>
        </p:blipFill>
        <p:spPr>
          <a:xfrm>
            <a:off x="9320776" y="3532260"/>
            <a:ext cx="3602439" cy="5342398"/>
          </a:xfrm>
          <a:prstGeom prst="rect">
            <a:avLst/>
          </a:prstGeom>
        </p:spPr>
      </p:pic>
      <p:pic>
        <p:nvPicPr>
          <p:cNvPr id="18" name="Picture 17">
            <a:extLst>
              <a:ext uri="{FF2B5EF4-FFF2-40B4-BE49-F238E27FC236}">
                <a16:creationId xmlns:a16="http://schemas.microsoft.com/office/drawing/2014/main" id="{F574CED7-F6A2-08BE-C491-C20C01D372A6}"/>
              </a:ext>
            </a:extLst>
          </p:cNvPr>
          <p:cNvPicPr>
            <a:picLocks noChangeAspect="1"/>
          </p:cNvPicPr>
          <p:nvPr/>
        </p:nvPicPr>
        <p:blipFill>
          <a:blip r:embed="rId5"/>
          <a:stretch>
            <a:fillRect/>
          </a:stretch>
        </p:blipFill>
        <p:spPr>
          <a:xfrm>
            <a:off x="5433344" y="3532259"/>
            <a:ext cx="3533882" cy="5342398"/>
          </a:xfrm>
          <a:prstGeom prst="rect">
            <a:avLst/>
          </a:prstGeom>
        </p:spPr>
      </p:pic>
      <p:sp>
        <p:nvSpPr>
          <p:cNvPr id="22" name="TextBox 21">
            <a:extLst>
              <a:ext uri="{FF2B5EF4-FFF2-40B4-BE49-F238E27FC236}">
                <a16:creationId xmlns:a16="http://schemas.microsoft.com/office/drawing/2014/main" id="{95A6AB00-4733-E2D8-67A6-6D59EA019C47}"/>
              </a:ext>
            </a:extLst>
          </p:cNvPr>
          <p:cNvSpPr txBox="1"/>
          <p:nvPr/>
        </p:nvSpPr>
        <p:spPr>
          <a:xfrm>
            <a:off x="1771650" y="2257426"/>
            <a:ext cx="13158788" cy="1015663"/>
          </a:xfrm>
          <a:prstGeom prst="rect">
            <a:avLst/>
          </a:prstGeom>
          <a:noFill/>
        </p:spPr>
        <p:txBody>
          <a:bodyPr wrap="square">
            <a:spAutoFit/>
          </a:bodyPr>
          <a:lstStyle/>
          <a:p>
            <a:r>
              <a:rPr lang="en-US" sz="6000" b="1" dirty="0">
                <a:solidFill>
                  <a:schemeClr val="bg1"/>
                </a:solidFill>
                <a:latin typeface="Microsoft YaHei" panose="020B0503020204020204" pitchFamily="34" charset="-122"/>
                <a:ea typeface="Microsoft YaHei" panose="020B0503020204020204" pitchFamily="34" charset="-122"/>
              </a:rPr>
              <a:t>                       </a:t>
            </a:r>
            <a:r>
              <a:rPr lang="en-US" sz="6000" b="1" dirty="0">
                <a:solidFill>
                  <a:schemeClr val="bg1"/>
                </a:solidFill>
                <a:latin typeface="+mj-lt"/>
                <a:ea typeface="Microsoft YaHei" panose="020B0503020204020204" pitchFamily="34" charset="-122"/>
              </a:rPr>
              <a:t>ML AI</a:t>
            </a:r>
            <a:r>
              <a:rPr lang="en-US" sz="3600" b="1" dirty="0">
                <a:solidFill>
                  <a:schemeClr val="bg1"/>
                </a:solidFill>
                <a:latin typeface="+mj-lt"/>
                <a:ea typeface="Microsoft YaHei" panose="020B0503020204020204" pitchFamily="34" charset="-122"/>
              </a:rPr>
              <a:t> </a:t>
            </a:r>
            <a:r>
              <a:rPr lang="en-US" sz="5400" b="1" dirty="0">
                <a:solidFill>
                  <a:schemeClr val="bg1"/>
                </a:solidFill>
                <a:latin typeface="+mj-lt"/>
                <a:ea typeface="Microsoft YaHei" panose="020B0503020204020204" pitchFamily="34" charset="-122"/>
              </a:rPr>
              <a:t>TEAM</a:t>
            </a:r>
            <a:endParaRPr lang="en-IN" sz="5400" b="1" dirty="0">
              <a:solidFill>
                <a:schemeClr val="bg1"/>
              </a:solidFill>
              <a:latin typeface="+mj-lt"/>
              <a:ea typeface="Microsoft YaHei" panose="020B0503020204020204" pitchFamily="34" charset="-122"/>
            </a:endParaRPr>
          </a:p>
        </p:txBody>
      </p:sp>
      <p:pic>
        <p:nvPicPr>
          <p:cNvPr id="24" name="Picture 23">
            <a:extLst>
              <a:ext uri="{FF2B5EF4-FFF2-40B4-BE49-F238E27FC236}">
                <a16:creationId xmlns:a16="http://schemas.microsoft.com/office/drawing/2014/main" id="{A3CED407-C481-4537-683D-165B3C09D4E7}"/>
              </a:ext>
            </a:extLst>
          </p:cNvPr>
          <p:cNvPicPr>
            <a:picLocks noChangeAspect="1"/>
          </p:cNvPicPr>
          <p:nvPr/>
        </p:nvPicPr>
        <p:blipFill>
          <a:blip r:embed="rId6"/>
          <a:stretch>
            <a:fillRect/>
          </a:stretch>
        </p:blipFill>
        <p:spPr>
          <a:xfrm>
            <a:off x="1576966" y="3532259"/>
            <a:ext cx="3573339" cy="5360336"/>
          </a:xfrm>
          <a:prstGeom prst="rect">
            <a:avLst/>
          </a:prstGeom>
        </p:spPr>
      </p:pic>
      <p:pic>
        <p:nvPicPr>
          <p:cNvPr id="25" name="Picture 24">
            <a:extLst>
              <a:ext uri="{FF2B5EF4-FFF2-40B4-BE49-F238E27FC236}">
                <a16:creationId xmlns:a16="http://schemas.microsoft.com/office/drawing/2014/main" id="{2E566102-B717-1B0A-E41F-B6EB4112841C}"/>
              </a:ext>
            </a:extLst>
          </p:cNvPr>
          <p:cNvPicPr>
            <a:picLocks noChangeAspect="1"/>
          </p:cNvPicPr>
          <p:nvPr/>
        </p:nvPicPr>
        <p:blipFill>
          <a:blip r:embed="rId7"/>
          <a:stretch>
            <a:fillRect/>
          </a:stretch>
        </p:blipFill>
        <p:spPr>
          <a:xfrm>
            <a:off x="5150305" y="1681581"/>
            <a:ext cx="1837935" cy="1591508"/>
          </a:xfrm>
          <a:prstGeom prst="rect">
            <a:avLst/>
          </a:prstGeom>
        </p:spPr>
      </p:pic>
      <p:pic>
        <p:nvPicPr>
          <p:cNvPr id="26" name="Picture 25">
            <a:extLst>
              <a:ext uri="{FF2B5EF4-FFF2-40B4-BE49-F238E27FC236}">
                <a16:creationId xmlns:a16="http://schemas.microsoft.com/office/drawing/2014/main" id="{4E64A186-9D18-1C07-EF08-401ECF835E6F}"/>
              </a:ext>
            </a:extLst>
          </p:cNvPr>
          <p:cNvPicPr>
            <a:picLocks noChangeAspect="1"/>
          </p:cNvPicPr>
          <p:nvPr/>
        </p:nvPicPr>
        <p:blipFill>
          <a:blip r:embed="rId8"/>
          <a:stretch>
            <a:fillRect/>
          </a:stretch>
        </p:blipFill>
        <p:spPr>
          <a:xfrm>
            <a:off x="16842317" y="10961"/>
            <a:ext cx="1484214" cy="1670620"/>
          </a:xfrm>
          <a:prstGeom prst="rect">
            <a:avLst/>
          </a:prstGeom>
        </p:spPr>
      </p:pic>
      <p:pic>
        <p:nvPicPr>
          <p:cNvPr id="28" name="Picture 27">
            <a:extLst>
              <a:ext uri="{FF2B5EF4-FFF2-40B4-BE49-F238E27FC236}">
                <a16:creationId xmlns:a16="http://schemas.microsoft.com/office/drawing/2014/main" id="{23A95C56-7DB6-F662-4216-911D72D90B8B}"/>
              </a:ext>
            </a:extLst>
          </p:cNvPr>
          <p:cNvPicPr>
            <a:picLocks noChangeAspect="1"/>
          </p:cNvPicPr>
          <p:nvPr/>
        </p:nvPicPr>
        <p:blipFill>
          <a:blip r:embed="rId9"/>
          <a:stretch>
            <a:fillRect/>
          </a:stretch>
        </p:blipFill>
        <p:spPr>
          <a:xfrm>
            <a:off x="13091357" y="3489839"/>
            <a:ext cx="3410706" cy="532693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0DD5-8208-9D6E-B467-18E973B93B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70418C-8FC1-4CB3-98C0-980DB743EFF9}"/>
              </a:ext>
            </a:extLst>
          </p:cNvPr>
          <p:cNvSpPr>
            <a:spLocks noGrp="1"/>
          </p:cNvSpPr>
          <p:nvPr>
            <p:ph type="ctrTitle"/>
          </p:nvPr>
        </p:nvSpPr>
        <p:spPr>
          <a:xfrm>
            <a:off x="225078" y="307118"/>
            <a:ext cx="11998500" cy="1470000"/>
          </a:xfrm>
        </p:spPr>
        <p:txBody>
          <a:bodyPr/>
          <a:lstStyle/>
          <a:p>
            <a:pPr algn="l"/>
            <a:r>
              <a:rPr lang="en-US" dirty="0"/>
              <a:t>SPRINT 2 STORIES COMPLETED</a:t>
            </a:r>
            <a:endParaRPr lang="en-US" u="sng" dirty="0"/>
          </a:p>
        </p:txBody>
      </p:sp>
      <p:graphicFrame>
        <p:nvGraphicFramePr>
          <p:cNvPr id="4" name="Table 3">
            <a:extLst>
              <a:ext uri="{FF2B5EF4-FFF2-40B4-BE49-F238E27FC236}">
                <a16:creationId xmlns:a16="http://schemas.microsoft.com/office/drawing/2014/main" id="{8CFB7DD0-B1AD-0B7A-822C-55AFDCB0C39F}"/>
              </a:ext>
            </a:extLst>
          </p:cNvPr>
          <p:cNvGraphicFramePr>
            <a:graphicFrameLocks noGrp="1"/>
          </p:cNvGraphicFramePr>
          <p:nvPr>
            <p:extLst>
              <p:ext uri="{D42A27DB-BD31-4B8C-83A1-F6EECF244321}">
                <p14:modId xmlns:p14="http://schemas.microsoft.com/office/powerpoint/2010/main" val="252376409"/>
              </p:ext>
            </p:extLst>
          </p:nvPr>
        </p:nvGraphicFramePr>
        <p:xfrm>
          <a:off x="326571" y="1687287"/>
          <a:ext cx="17645742" cy="6768254"/>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2056410837"/>
                    </a:ext>
                  </a:extLst>
                </a:gridCol>
                <a:gridCol w="5250472">
                  <a:extLst>
                    <a:ext uri="{9D8B030D-6E8A-4147-A177-3AD203B41FA5}">
                      <a16:colId xmlns:a16="http://schemas.microsoft.com/office/drawing/2014/main" val="700365283"/>
                    </a:ext>
                  </a:extLst>
                </a:gridCol>
                <a:gridCol w="7042040">
                  <a:extLst>
                    <a:ext uri="{9D8B030D-6E8A-4147-A177-3AD203B41FA5}">
                      <a16:colId xmlns:a16="http://schemas.microsoft.com/office/drawing/2014/main" val="2836419449"/>
                    </a:ext>
                  </a:extLst>
                </a:gridCol>
                <a:gridCol w="3219630">
                  <a:extLst>
                    <a:ext uri="{9D8B030D-6E8A-4147-A177-3AD203B41FA5}">
                      <a16:colId xmlns:a16="http://schemas.microsoft.com/office/drawing/2014/main" val="750290775"/>
                    </a:ext>
                  </a:extLst>
                </a:gridCol>
                <a:gridCol w="1142999">
                  <a:extLst>
                    <a:ext uri="{9D8B030D-6E8A-4147-A177-3AD203B41FA5}">
                      <a16:colId xmlns:a16="http://schemas.microsoft.com/office/drawing/2014/main" val="2653731967"/>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l" fontAlgn="ctr"/>
                      <a:r>
                        <a:rPr lang="en-US" sz="2000" u="none" strike="noStrike">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FEATURE</a:t>
                      </a:r>
                      <a:endParaRPr lang="en-US" sz="20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a:effectLst/>
                        </a:rPr>
                        <a:t>STORY POINTS</a:t>
                      </a:r>
                      <a:endParaRPr lang="en-US" sz="2000" b="0" i="0" u="none" strike="noStrike">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58356459"/>
                  </a:ext>
                </a:extLst>
              </a:tr>
              <a:tr h="1269254">
                <a:tc>
                  <a:txBody>
                    <a:bodyPr/>
                    <a:lstStyle/>
                    <a:p>
                      <a:pPr algn="l" fontAlgn="ctr"/>
                      <a:r>
                        <a:rPr lang="en-IN" sz="2000" b="0" i="0" u="none" strike="noStrike" dirty="0">
                          <a:solidFill>
                            <a:srgbClr val="000000"/>
                          </a:solidFill>
                          <a:effectLst/>
                          <a:latin typeface="+mn-lt"/>
                        </a:rPr>
                        <a:t>US_16</a:t>
                      </a:r>
                    </a:p>
                  </a:txBody>
                  <a:tcPr marL="7620" marR="7620" marT="7620" marB="0" anchor="ctr"/>
                </a:tc>
                <a:tc>
                  <a:txBody>
                    <a:bodyPr/>
                    <a:lstStyle/>
                    <a:p>
                      <a:pPr algn="l" fontAlgn="ctr"/>
                      <a:r>
                        <a:rPr lang="en-US" sz="2000" b="0" i="0" u="none" strike="noStrike" dirty="0">
                          <a:solidFill>
                            <a:srgbClr val="000000"/>
                          </a:solidFill>
                          <a:effectLst/>
                          <a:latin typeface="+mn-lt"/>
                        </a:rPr>
                        <a:t>As a patient, I want recommend doctors based on my condition.</a:t>
                      </a:r>
                    </a:p>
                  </a:txBody>
                  <a:tcPr marL="7620" marR="7620" marT="7620" marB="0" anchor="ctr"/>
                </a:tc>
                <a:tc>
                  <a:txBody>
                    <a:bodyPr/>
                    <a:lstStyle/>
                    <a:p>
                      <a:pPr algn="ctr" fontAlgn="ctr"/>
                      <a:r>
                        <a:rPr lang="en-US" sz="2000" u="none" strike="noStrike" dirty="0">
                          <a:effectLst/>
                        </a:rPr>
                        <a:t>Patient can enter their symptoms, and the system will use AI to suggest the best doctor.</a:t>
                      </a:r>
                      <a:endParaRPr lang="en-US" sz="2000" b="0" i="0" u="none" strike="noStrike" dirty="0">
                        <a:solidFill>
                          <a:srgbClr val="000000"/>
                        </a:solidFill>
                        <a:effectLst/>
                        <a:latin typeface="Aptos" panose="020B0004020202020204" pitchFamily="34" charset="0"/>
                      </a:endParaRPr>
                    </a:p>
                  </a:txBody>
                  <a:tcPr marL="7620" marR="7620" marT="7620" marB="0" anchor="ctr"/>
                </a:tc>
                <a:tc>
                  <a:txBody>
                    <a:bodyPr/>
                    <a:lstStyle/>
                    <a:p>
                      <a:pPr algn="l" fontAlgn="ctr"/>
                      <a:r>
                        <a:rPr lang="en-IN" sz="2000" b="0" i="0" u="none" strike="noStrike">
                          <a:solidFill>
                            <a:srgbClr val="000000"/>
                          </a:solidFill>
                          <a:effectLst/>
                          <a:latin typeface="+mn-lt"/>
                        </a:rPr>
                        <a:t>AI doctor recommendations based on condition.</a:t>
                      </a:r>
                    </a:p>
                  </a:txBody>
                  <a:tcPr marL="7620" marR="7620" marT="7620" marB="0" anchor="ctr"/>
                </a:tc>
                <a:tc>
                  <a:txBody>
                    <a:bodyPr/>
                    <a:lstStyle/>
                    <a:p>
                      <a:pPr algn="ctr" fontAlgn="ctr"/>
                      <a:r>
                        <a:rPr lang="en-IN" sz="2000" b="0" i="0" u="none" strike="noStrike" dirty="0">
                          <a:solidFill>
                            <a:srgbClr val="000000"/>
                          </a:solidFill>
                          <a:effectLst/>
                          <a:latin typeface="+mn-lt"/>
                        </a:rPr>
                        <a:t>1 </a:t>
                      </a:r>
                    </a:p>
                  </a:txBody>
                  <a:tcPr marL="7620" marR="7620" marT="7620" marB="0" anchor="ctr"/>
                </a:tc>
                <a:extLst>
                  <a:ext uri="{0D108BD9-81ED-4DB2-BD59-A6C34878D82A}">
                    <a16:rowId xmlns:a16="http://schemas.microsoft.com/office/drawing/2014/main" val="2076143521"/>
                  </a:ext>
                </a:extLst>
              </a:tr>
              <a:tr h="1099800">
                <a:tc>
                  <a:txBody>
                    <a:bodyPr/>
                    <a:lstStyle/>
                    <a:p>
                      <a:pPr algn="l" fontAlgn="ctr"/>
                      <a:r>
                        <a:rPr lang="en-IN" sz="2000" b="0" i="0" u="none" strike="noStrike">
                          <a:solidFill>
                            <a:srgbClr val="000000"/>
                          </a:solidFill>
                          <a:effectLst/>
                          <a:latin typeface="+mn-lt"/>
                        </a:rPr>
                        <a:t>US_19</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manage my profile, including my specialty, availability, and appointment preferences.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log in, update profile, and manage security settings.</a:t>
                      </a:r>
                    </a:p>
                  </a:txBody>
                  <a:tcPr marL="7620" marR="7620" marT="7620" marB="0" anchor="b"/>
                </a:tc>
                <a:tc>
                  <a:txBody>
                    <a:bodyPr/>
                    <a:lstStyle/>
                    <a:p>
                      <a:pPr algn="l" fontAlgn="ctr"/>
                      <a:r>
                        <a:rPr lang="en-IN" sz="2000" b="0" i="0" u="none" strike="noStrike">
                          <a:solidFill>
                            <a:srgbClr val="000000"/>
                          </a:solidFill>
                          <a:effectLst/>
                          <a:latin typeface="+mn-lt"/>
                        </a:rPr>
                        <a:t>Doctor profile management</a:t>
                      </a:r>
                    </a:p>
                  </a:txBody>
                  <a:tcPr marL="7620" marR="7620" marT="7620" marB="0" anchor="ctr"/>
                </a:tc>
                <a:tc>
                  <a:txBody>
                    <a:bodyPr/>
                    <a:lstStyle/>
                    <a:p>
                      <a:pPr algn="ctr" fontAlgn="ctr"/>
                      <a:r>
                        <a:rPr lang="en-IN" sz="2000" b="0" i="0" u="none" strike="noStrike" dirty="0">
                          <a:solidFill>
                            <a:srgbClr val="000000"/>
                          </a:solidFill>
                          <a:effectLst/>
                          <a:latin typeface="+mn-lt"/>
                        </a:rPr>
                        <a:t> 2</a:t>
                      </a:r>
                    </a:p>
                  </a:txBody>
                  <a:tcPr marL="7620" marR="7620" marT="7620" marB="0" anchor="ctr"/>
                </a:tc>
                <a:extLst>
                  <a:ext uri="{0D108BD9-81ED-4DB2-BD59-A6C34878D82A}">
                    <a16:rowId xmlns:a16="http://schemas.microsoft.com/office/drawing/2014/main" val="3141903252"/>
                  </a:ext>
                </a:extLst>
              </a:tr>
              <a:tr h="1099800">
                <a:tc>
                  <a:txBody>
                    <a:bodyPr/>
                    <a:lstStyle/>
                    <a:p>
                      <a:pPr algn="l" fontAlgn="ctr"/>
                      <a:r>
                        <a:rPr lang="en-IN" sz="2000" b="0" i="0" u="none" strike="noStrike">
                          <a:solidFill>
                            <a:srgbClr val="000000"/>
                          </a:solidFill>
                          <a:effectLst/>
                          <a:latin typeface="+mn-lt"/>
                        </a:rPr>
                        <a:t>US_20</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see a list of my upcoming and past appointments.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sees  dashboard listing upcoming appointments by date/time.</a:t>
                      </a:r>
                    </a:p>
                  </a:txBody>
                  <a:tcPr marL="7620" marR="7620" marT="7620" marB="0" anchor="b"/>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IN" sz="2000" b="0" i="0" u="none" strike="noStrike" dirty="0">
                          <a:solidFill>
                            <a:srgbClr val="000000"/>
                          </a:solidFill>
                          <a:effectLst/>
                          <a:latin typeface="+mn-lt"/>
                        </a:rPr>
                        <a:t>  </a:t>
                      </a:r>
                      <a:r>
                        <a:rPr lang="en-US" sz="2000" b="0" i="0" u="none" strike="noStrike" dirty="0">
                          <a:solidFill>
                            <a:srgbClr val="000000"/>
                          </a:solidFill>
                          <a:effectLst/>
                          <a:latin typeface="Aptos" panose="020B0004020202020204" pitchFamily="34" charset="0"/>
                        </a:rPr>
                        <a:t>Appointment Scheduling</a:t>
                      </a:r>
                      <a:endParaRPr lang="en-IN" sz="2000" b="0" i="0" u="none" strike="noStrike" dirty="0">
                        <a:solidFill>
                          <a:srgbClr val="000000"/>
                        </a:solidFill>
                        <a:effectLst/>
                        <a:latin typeface="+mn-lt"/>
                      </a:endParaRPr>
                    </a:p>
                    <a:p>
                      <a:pPr algn="l" fontAlgn="ctr"/>
                      <a:endParaRPr lang="en-IN" sz="2000" b="0" i="0" u="none" strike="noStrike" dirty="0">
                        <a:solidFill>
                          <a:srgbClr val="000000"/>
                        </a:solidFill>
                        <a:effectLst/>
                        <a:latin typeface="+mn-lt"/>
                      </a:endParaRPr>
                    </a:p>
                  </a:txBody>
                  <a:tcPr marL="7620" marR="7620" marT="7620" marB="0" anchor="ctr"/>
                </a:tc>
                <a:tc>
                  <a:txBody>
                    <a:bodyPr/>
                    <a:lstStyle/>
                    <a:p>
                      <a:pPr algn="ctr" fontAlgn="ctr"/>
                      <a:r>
                        <a:rPr lang="en-IN" sz="2000" b="0" i="0" u="none" strike="noStrike" dirty="0">
                          <a:solidFill>
                            <a:srgbClr val="000000"/>
                          </a:solidFill>
                          <a:effectLst/>
                          <a:latin typeface="+mn-lt"/>
                        </a:rPr>
                        <a:t> 2</a:t>
                      </a:r>
                    </a:p>
                    <a:p>
                      <a:pPr algn="ctr" fontAlgn="ctr"/>
                      <a:endParaRPr lang="en-IN" sz="20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US_21</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manage my patients' health records and notes.</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write or update notes in their profile, and the system will save the information securely.</a:t>
                      </a:r>
                    </a:p>
                    <a:p>
                      <a:pPr algn="ctr" fontAlgn="ctr"/>
                      <a:r>
                        <a:rPr lang="en-US" sz="2000" b="0" i="0" u="none" strike="noStrike" dirty="0">
                          <a:solidFill>
                            <a:srgbClr val="000000"/>
                          </a:solidFill>
                          <a:effectLst/>
                          <a:latin typeface="+mn-lt"/>
                        </a:rPr>
                        <a:t>.</a:t>
                      </a:r>
                    </a:p>
                  </a:txBody>
                  <a:tcPr marL="7620" marR="7620" marT="7620" marB="0" anchor="ctr"/>
                </a:tc>
                <a:tc>
                  <a:txBody>
                    <a:bodyPr/>
                    <a:lstStyle/>
                    <a:p>
                      <a:pPr algn="ctr" fontAlgn="ctr"/>
                      <a:r>
                        <a:rPr lang="en-US" sz="2000" b="0" i="0" u="none" strike="noStrike">
                          <a:solidFill>
                            <a:srgbClr val="000000"/>
                          </a:solidFill>
                          <a:effectLst/>
                          <a:latin typeface="+mn-lt"/>
                        </a:rPr>
                        <a:t>Manage patient health records and notes can be done with one card</a:t>
                      </a:r>
                    </a:p>
                  </a:txBody>
                  <a:tcPr marL="7620" marR="7620" marT="7620" marB="0" anchor="ctr"/>
                </a:tc>
                <a:tc>
                  <a:txBody>
                    <a:bodyPr/>
                    <a:lstStyle/>
                    <a:p>
                      <a:pPr algn="ctr" fontAlgn="ctr"/>
                      <a:r>
                        <a:rPr lang="en-IN" sz="2000" b="0" i="0" u="none" strike="noStrike" dirty="0">
                          <a:solidFill>
                            <a:srgbClr val="000000"/>
                          </a:solidFill>
                          <a:effectLst/>
                          <a:latin typeface="+mn-lt"/>
                        </a:rPr>
                        <a:t>3 </a:t>
                      </a:r>
                    </a:p>
                  </a:txBody>
                  <a:tcPr marL="7620" marR="7620" marT="7620" marB="0" anchor="ctr"/>
                </a:tc>
                <a:extLst>
                  <a:ext uri="{0D108BD9-81ED-4DB2-BD59-A6C34878D82A}">
                    <a16:rowId xmlns:a16="http://schemas.microsoft.com/office/drawing/2014/main" val="4274532379"/>
                  </a:ext>
                </a:extLst>
              </a:tr>
              <a:tr h="1099800">
                <a:tc>
                  <a:txBody>
                    <a:bodyPr/>
                    <a:lstStyle/>
                    <a:p>
                      <a:pPr algn="l" fontAlgn="ctr"/>
                      <a:r>
                        <a:rPr lang="en-IN" sz="2000" b="0" i="0" u="none" strike="noStrike" dirty="0">
                          <a:solidFill>
                            <a:srgbClr val="000000"/>
                          </a:solidFill>
                          <a:effectLst/>
                          <a:latin typeface="+mn-lt"/>
                        </a:rPr>
                        <a:t>US_25</a:t>
                      </a:r>
                    </a:p>
                  </a:txBody>
                  <a:tcPr marL="7620" marR="7620" marT="7620" marB="0" anchor="ctr"/>
                </a:tc>
                <a:tc>
                  <a:txBody>
                    <a:bodyPr/>
                    <a:lstStyle/>
                    <a:p>
                      <a:pPr algn="l" fontAlgn="ctr"/>
                      <a:r>
                        <a:rPr lang="en-US" sz="2000" b="0" i="0" u="none" strike="noStrike" dirty="0">
                          <a:solidFill>
                            <a:srgbClr val="000000"/>
                          </a:solidFill>
                          <a:effectLst/>
                          <a:latin typeface="+mn-lt"/>
                        </a:rPr>
                        <a:t>As a doctor, I want to receive notifications when a patient books or cancels an appointment.</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is notified of upcoming, missed, or rescheduled appointments.</a:t>
                      </a:r>
                    </a:p>
                  </a:txBody>
                  <a:tcPr marL="7620" marR="7620" marT="7620" marB="0" anchor="ctr"/>
                </a:tc>
                <a:tc>
                  <a:txBody>
                    <a:bodyPr/>
                    <a:lstStyle/>
                    <a:p>
                      <a:pPr algn="l" fontAlgn="ctr"/>
                      <a:r>
                        <a:rPr lang="en-IN" sz="2000" b="0" i="0" u="none" strike="noStrike" dirty="0">
                          <a:solidFill>
                            <a:srgbClr val="000000"/>
                          </a:solidFill>
                          <a:effectLst/>
                          <a:latin typeface="+mn-lt"/>
                        </a:rPr>
                        <a:t>Receive notifications for appointments</a:t>
                      </a:r>
                    </a:p>
                  </a:txBody>
                  <a:tcPr marL="7620" marR="7620" marT="7620" marB="0" anchor="ctr"/>
                </a:tc>
                <a:tc>
                  <a:txBody>
                    <a:bodyPr/>
                    <a:lstStyle/>
                    <a:p>
                      <a:pPr algn="ctr" fontAlgn="ctr"/>
                      <a:r>
                        <a:rPr lang="en-IN" sz="2000" b="0" i="0" u="none" strike="noStrike" dirty="0">
                          <a:solidFill>
                            <a:srgbClr val="000000"/>
                          </a:solidFill>
                          <a:effectLst/>
                          <a:latin typeface="+mn-lt"/>
                        </a:rPr>
                        <a:t> 1</a:t>
                      </a:r>
                    </a:p>
                  </a:txBody>
                  <a:tcPr marL="7620" marR="7620" marT="7620" marB="0" anchor="ctr"/>
                </a:tc>
                <a:extLst>
                  <a:ext uri="{0D108BD9-81ED-4DB2-BD59-A6C34878D82A}">
                    <a16:rowId xmlns:a16="http://schemas.microsoft.com/office/drawing/2014/main" val="591619599"/>
                  </a:ext>
                </a:extLst>
              </a:tr>
            </a:tbl>
          </a:graphicData>
        </a:graphic>
      </p:graphicFrame>
      <p:pic>
        <p:nvPicPr>
          <p:cNvPr id="5" name="Picture 4">
            <a:extLst>
              <a:ext uri="{FF2B5EF4-FFF2-40B4-BE49-F238E27FC236}">
                <a16:creationId xmlns:a16="http://schemas.microsoft.com/office/drawing/2014/main" id="{5BA2B4EA-10B1-9331-5C0B-8FE4F4C80D51}"/>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1272498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C4060-E271-EDB8-D74A-C5464EE11F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78D793-4528-E31C-6AD5-70A1B5EFBA2B}"/>
              </a:ext>
            </a:extLst>
          </p:cNvPr>
          <p:cNvSpPr>
            <a:spLocks noGrp="1"/>
          </p:cNvSpPr>
          <p:nvPr>
            <p:ph type="ctrTitle"/>
          </p:nvPr>
        </p:nvSpPr>
        <p:spPr>
          <a:xfrm>
            <a:off x="225078" y="307118"/>
            <a:ext cx="11998500" cy="1470000"/>
          </a:xfrm>
        </p:spPr>
        <p:txBody>
          <a:bodyPr/>
          <a:lstStyle/>
          <a:p>
            <a:pPr algn="l"/>
            <a:r>
              <a:rPr lang="en-US" dirty="0"/>
              <a:t>SPRINT 2 STORIES NOT COMPLETED</a:t>
            </a:r>
            <a:endParaRPr lang="en-US" u="sng" dirty="0"/>
          </a:p>
        </p:txBody>
      </p:sp>
      <p:graphicFrame>
        <p:nvGraphicFramePr>
          <p:cNvPr id="4" name="Table 3">
            <a:extLst>
              <a:ext uri="{FF2B5EF4-FFF2-40B4-BE49-F238E27FC236}">
                <a16:creationId xmlns:a16="http://schemas.microsoft.com/office/drawing/2014/main" id="{C63FE011-F77C-448A-3E8E-695C5E76FB8D}"/>
              </a:ext>
            </a:extLst>
          </p:cNvPr>
          <p:cNvGraphicFramePr>
            <a:graphicFrameLocks noGrp="1"/>
          </p:cNvGraphicFramePr>
          <p:nvPr>
            <p:extLst>
              <p:ext uri="{D42A27DB-BD31-4B8C-83A1-F6EECF244321}">
                <p14:modId xmlns:p14="http://schemas.microsoft.com/office/powerpoint/2010/main" val="3509035193"/>
              </p:ext>
            </p:extLst>
          </p:nvPr>
        </p:nvGraphicFramePr>
        <p:xfrm>
          <a:off x="312532" y="1777118"/>
          <a:ext cx="17695249" cy="5795474"/>
        </p:xfrm>
        <a:graphic>
          <a:graphicData uri="http://schemas.openxmlformats.org/drawingml/2006/table">
            <a:tbl>
              <a:tblPr>
                <a:tableStyleId>{284E427A-3D55-4303-BF80-6455036E1DE7}</a:tableStyleId>
              </a:tblPr>
              <a:tblGrid>
                <a:gridCol w="894681">
                  <a:extLst>
                    <a:ext uri="{9D8B030D-6E8A-4147-A177-3AD203B41FA5}">
                      <a16:colId xmlns:a16="http://schemas.microsoft.com/office/drawing/2014/main" val="2056410837"/>
                    </a:ext>
                  </a:extLst>
                </a:gridCol>
                <a:gridCol w="4742067">
                  <a:extLst>
                    <a:ext uri="{9D8B030D-6E8A-4147-A177-3AD203B41FA5}">
                      <a16:colId xmlns:a16="http://schemas.microsoft.com/office/drawing/2014/main" val="700365283"/>
                    </a:ext>
                  </a:extLst>
                </a:gridCol>
                <a:gridCol w="6360158">
                  <a:extLst>
                    <a:ext uri="{9D8B030D-6E8A-4147-A177-3AD203B41FA5}">
                      <a16:colId xmlns:a16="http://schemas.microsoft.com/office/drawing/2014/main" val="2836419449"/>
                    </a:ext>
                  </a:extLst>
                </a:gridCol>
                <a:gridCol w="2907872">
                  <a:extLst>
                    <a:ext uri="{9D8B030D-6E8A-4147-A177-3AD203B41FA5}">
                      <a16:colId xmlns:a16="http://schemas.microsoft.com/office/drawing/2014/main" val="750290775"/>
                    </a:ext>
                  </a:extLst>
                </a:gridCol>
                <a:gridCol w="1032323">
                  <a:extLst>
                    <a:ext uri="{9D8B030D-6E8A-4147-A177-3AD203B41FA5}">
                      <a16:colId xmlns:a16="http://schemas.microsoft.com/office/drawing/2014/main" val="2653731967"/>
                    </a:ext>
                  </a:extLst>
                </a:gridCol>
                <a:gridCol w="1758148">
                  <a:extLst>
                    <a:ext uri="{9D8B030D-6E8A-4147-A177-3AD203B41FA5}">
                      <a16:colId xmlns:a16="http://schemas.microsoft.com/office/drawing/2014/main" val="602736396"/>
                    </a:ext>
                  </a:extLst>
                </a:gridCol>
              </a:tblGrid>
              <a:tr h="1099800">
                <a:tc>
                  <a:txBody>
                    <a:bodyPr/>
                    <a:lstStyle/>
                    <a:p>
                      <a:pPr algn="ctr" fontAlgn="ctr"/>
                      <a:r>
                        <a:rPr lang="en-US" sz="2000" b="0" u="none" strike="noStrike" dirty="0">
                          <a:effectLst/>
                        </a:rPr>
                        <a:t>S.NO</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USER STORIES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ACCEPTANCE CRITERIA</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FEATURE</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000" u="none" strike="noStrike" dirty="0">
                          <a:effectLst/>
                        </a:rPr>
                        <a:t>STORY POINTS</a:t>
                      </a:r>
                      <a:endParaRPr lang="en-US" sz="20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b="0" i="0" u="none" strike="noStrike" dirty="0">
                          <a:solidFill>
                            <a:srgbClr val="000000"/>
                          </a:solidFill>
                          <a:effectLst/>
                          <a:latin typeface="Aptos" panose="020B0004020202020204" pitchFamily="34" charset="0"/>
                        </a:rPr>
                        <a:t>Completed Points</a:t>
                      </a:r>
                    </a:p>
                  </a:txBody>
                  <a:tcPr marL="2287" marR="2287" marT="2287" marB="0" anchor="ctr"/>
                </a:tc>
                <a:extLst>
                  <a:ext uri="{0D108BD9-81ED-4DB2-BD59-A6C34878D82A}">
                    <a16:rowId xmlns:a16="http://schemas.microsoft.com/office/drawing/2014/main" val="58356459"/>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2076143521"/>
                  </a:ext>
                </a:extLst>
              </a:tr>
              <a:tr h="1099800">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3141903252"/>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 5</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extLst>
                  <a:ext uri="{0D108BD9-81ED-4DB2-BD59-A6C34878D82A}">
                    <a16:rowId xmlns:a16="http://schemas.microsoft.com/office/drawing/2014/main" val="3930053237"/>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3</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4274532379"/>
                  </a:ext>
                </a:extLst>
              </a:tr>
            </a:tbl>
          </a:graphicData>
        </a:graphic>
      </p:graphicFrame>
      <p:pic>
        <p:nvPicPr>
          <p:cNvPr id="5" name="Picture 4">
            <a:extLst>
              <a:ext uri="{FF2B5EF4-FFF2-40B4-BE49-F238E27FC236}">
                <a16:creationId xmlns:a16="http://schemas.microsoft.com/office/drawing/2014/main" id="{A8A6AB60-AB20-A711-B4B1-E969CCBAADF2}"/>
              </a:ext>
            </a:extLst>
          </p:cNvPr>
          <p:cNvPicPr>
            <a:picLocks noChangeAspect="1"/>
          </p:cNvPicPr>
          <p:nvPr/>
        </p:nvPicPr>
        <p:blipFill>
          <a:blip r:embed="rId2"/>
          <a:stretch>
            <a:fillRect/>
          </a:stretch>
        </p:blipFill>
        <p:spPr>
          <a:xfrm>
            <a:off x="17100222" y="-82390"/>
            <a:ext cx="1341097" cy="1509529"/>
          </a:xfrm>
          <a:prstGeom prst="rect">
            <a:avLst/>
          </a:prstGeom>
        </p:spPr>
      </p:pic>
    </p:spTree>
    <p:extLst>
      <p:ext uri="{BB962C8B-B14F-4D97-AF65-F5344CB8AC3E}">
        <p14:creationId xmlns:p14="http://schemas.microsoft.com/office/powerpoint/2010/main" val="2230916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EAE3-32DB-C9F1-9C34-408433780519}"/>
              </a:ext>
            </a:extLst>
          </p:cNvPr>
          <p:cNvSpPr>
            <a:spLocks noGrp="1"/>
          </p:cNvSpPr>
          <p:nvPr>
            <p:ph type="ctrTitle"/>
          </p:nvPr>
        </p:nvSpPr>
        <p:spPr>
          <a:xfrm>
            <a:off x="-1869447" y="130200"/>
            <a:ext cx="11998500" cy="1470000"/>
          </a:xfrm>
        </p:spPr>
        <p:txBody>
          <a:bodyPr/>
          <a:lstStyle/>
          <a:p>
            <a:r>
              <a:rPr lang="en-US" dirty="0"/>
              <a:t>Sprint Velocity:</a:t>
            </a:r>
          </a:p>
        </p:txBody>
      </p:sp>
      <p:pic>
        <p:nvPicPr>
          <p:cNvPr id="9" name="Picture 8">
            <a:extLst>
              <a:ext uri="{FF2B5EF4-FFF2-40B4-BE49-F238E27FC236}">
                <a16:creationId xmlns:a16="http://schemas.microsoft.com/office/drawing/2014/main" id="{D1C5A80E-B91F-88B0-0E38-7DB7B2B909D6}"/>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10" name="Picture 9" descr="A graph showing a number of different colored bars&#10;&#10;AI-generated content may be incorrect.">
            <a:extLst>
              <a:ext uri="{FF2B5EF4-FFF2-40B4-BE49-F238E27FC236}">
                <a16:creationId xmlns:a16="http://schemas.microsoft.com/office/drawing/2014/main" id="{A6D21A54-BE67-D23D-7F0C-5E6F9B9C6F04}"/>
              </a:ext>
            </a:extLst>
          </p:cNvPr>
          <p:cNvPicPr>
            <a:picLocks noChangeAspect="1"/>
          </p:cNvPicPr>
          <p:nvPr/>
        </p:nvPicPr>
        <p:blipFill>
          <a:blip r:embed="rId3"/>
          <a:stretch>
            <a:fillRect/>
          </a:stretch>
        </p:blipFill>
        <p:spPr>
          <a:xfrm>
            <a:off x="1874520" y="1874476"/>
            <a:ext cx="13755689" cy="8206124"/>
          </a:xfrm>
          <a:prstGeom prst="rect">
            <a:avLst/>
          </a:prstGeom>
        </p:spPr>
      </p:pic>
    </p:spTree>
    <p:extLst>
      <p:ext uri="{BB962C8B-B14F-4D97-AF65-F5344CB8AC3E}">
        <p14:creationId xmlns:p14="http://schemas.microsoft.com/office/powerpoint/2010/main" val="1994775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7AF91C-9542-76F1-B0F2-B8B03546BAC8}"/>
              </a:ext>
            </a:extLst>
          </p:cNvPr>
          <p:cNvSpPr txBox="1"/>
          <p:nvPr/>
        </p:nvSpPr>
        <p:spPr>
          <a:xfrm>
            <a:off x="763570" y="821785"/>
            <a:ext cx="10492033" cy="830997"/>
          </a:xfrm>
          <a:prstGeom prst="rect">
            <a:avLst/>
          </a:prstGeom>
          <a:noFill/>
        </p:spPr>
        <p:txBody>
          <a:bodyPr wrap="square">
            <a:spAutoFit/>
          </a:bodyPr>
          <a:lstStyle/>
          <a:p>
            <a:r>
              <a:rPr lang="en-US" sz="4800" u="sng" dirty="0">
                <a:solidFill>
                  <a:schemeClr val="bg1"/>
                </a:solidFill>
              </a:rPr>
              <a:t>METRICS - BURNDOWN CHART</a:t>
            </a:r>
          </a:p>
        </p:txBody>
      </p:sp>
      <p:pic>
        <p:nvPicPr>
          <p:cNvPr id="2" name="Picture 1">
            <a:extLst>
              <a:ext uri="{FF2B5EF4-FFF2-40B4-BE49-F238E27FC236}">
                <a16:creationId xmlns:a16="http://schemas.microsoft.com/office/drawing/2014/main" id="{CEF2B0C8-2CBC-7264-8C25-65BC6A849433}"/>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4" name="Picture 3" descr="A graph showing the same number of burndowns&#10;&#10;AI-generated content may be incorrect.">
            <a:extLst>
              <a:ext uri="{FF2B5EF4-FFF2-40B4-BE49-F238E27FC236}">
                <a16:creationId xmlns:a16="http://schemas.microsoft.com/office/drawing/2014/main" id="{DDBEFAB0-BD0C-78CC-5643-49796E4D8C8C}"/>
              </a:ext>
            </a:extLst>
          </p:cNvPr>
          <p:cNvPicPr>
            <a:picLocks noChangeAspect="1"/>
          </p:cNvPicPr>
          <p:nvPr/>
        </p:nvPicPr>
        <p:blipFill>
          <a:blip r:embed="rId3"/>
          <a:stretch>
            <a:fillRect/>
          </a:stretch>
        </p:blipFill>
        <p:spPr>
          <a:xfrm>
            <a:off x="2144077" y="2266224"/>
            <a:ext cx="12272963" cy="7348469"/>
          </a:xfrm>
          <a:prstGeom prst="rect">
            <a:avLst/>
          </a:prstGeom>
        </p:spPr>
      </p:pic>
    </p:spTree>
    <p:extLst>
      <p:ext uri="{BB962C8B-B14F-4D97-AF65-F5344CB8AC3E}">
        <p14:creationId xmlns:p14="http://schemas.microsoft.com/office/powerpoint/2010/main" val="446148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C8B54-DB5C-F09D-CCBC-AB9D58553F52}"/>
              </a:ext>
            </a:extLst>
          </p:cNvPr>
          <p:cNvSpPr txBox="1"/>
          <p:nvPr/>
        </p:nvSpPr>
        <p:spPr>
          <a:xfrm>
            <a:off x="855617" y="251460"/>
            <a:ext cx="12812486" cy="1015663"/>
          </a:xfrm>
          <a:prstGeom prst="rect">
            <a:avLst/>
          </a:prstGeom>
          <a:noFill/>
        </p:spPr>
        <p:txBody>
          <a:bodyPr wrap="square">
            <a:spAutoFit/>
          </a:bodyPr>
          <a:lstStyle/>
          <a:p>
            <a:r>
              <a:rPr lang="en-US" sz="6000" u="sng" dirty="0">
                <a:solidFill>
                  <a:schemeClr val="bg1"/>
                </a:solidFill>
              </a:rPr>
              <a:t>METRICS - COMMITTED RATIO</a:t>
            </a:r>
          </a:p>
        </p:txBody>
      </p:sp>
      <p:pic>
        <p:nvPicPr>
          <p:cNvPr id="3" name="Picture 2">
            <a:extLst>
              <a:ext uri="{FF2B5EF4-FFF2-40B4-BE49-F238E27FC236}">
                <a16:creationId xmlns:a16="http://schemas.microsoft.com/office/drawing/2014/main" id="{8B8FBF24-DE25-186B-42A2-B0A4E8BD14CC}"/>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descr="A graph with blue and green bars&#10;&#10;AI-generated content may be incorrect.">
            <a:extLst>
              <a:ext uri="{FF2B5EF4-FFF2-40B4-BE49-F238E27FC236}">
                <a16:creationId xmlns:a16="http://schemas.microsoft.com/office/drawing/2014/main" id="{1BA35497-9E0B-6850-F4B3-40140642005E}"/>
              </a:ext>
            </a:extLst>
          </p:cNvPr>
          <p:cNvPicPr>
            <a:picLocks noChangeAspect="1"/>
          </p:cNvPicPr>
          <p:nvPr/>
        </p:nvPicPr>
        <p:blipFill>
          <a:blip r:embed="rId3"/>
          <a:stretch>
            <a:fillRect/>
          </a:stretch>
        </p:blipFill>
        <p:spPr>
          <a:xfrm>
            <a:off x="2544127" y="1447800"/>
            <a:ext cx="13427393" cy="8435340"/>
          </a:xfrm>
          <a:prstGeom prst="rect">
            <a:avLst/>
          </a:prstGeom>
        </p:spPr>
      </p:pic>
    </p:spTree>
    <p:extLst>
      <p:ext uri="{BB962C8B-B14F-4D97-AF65-F5344CB8AC3E}">
        <p14:creationId xmlns:p14="http://schemas.microsoft.com/office/powerpoint/2010/main" val="1985231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9C7BB4C-BC47-A605-F5F8-0EDB8BD0D604}"/>
              </a:ext>
            </a:extLst>
          </p:cNvPr>
          <p:cNvSpPr>
            <a:spLocks noGrp="1"/>
          </p:cNvSpPr>
          <p:nvPr>
            <p:ph type="subTitle" idx="1"/>
          </p:nvPr>
        </p:nvSpPr>
        <p:spPr/>
        <p:txBody>
          <a:bodyPr/>
          <a:lstStyle/>
          <a:p>
            <a:endParaRPr lang="en-IN"/>
          </a:p>
        </p:txBody>
      </p:sp>
      <p:sp>
        <p:nvSpPr>
          <p:cNvPr id="3" name="Title 2">
            <a:extLst>
              <a:ext uri="{FF2B5EF4-FFF2-40B4-BE49-F238E27FC236}">
                <a16:creationId xmlns:a16="http://schemas.microsoft.com/office/drawing/2014/main" id="{E0F02F66-1C2A-D61B-8A62-1AB8C7D0C871}"/>
              </a:ext>
            </a:extLst>
          </p:cNvPr>
          <p:cNvSpPr>
            <a:spLocks noGrp="1"/>
          </p:cNvSpPr>
          <p:nvPr>
            <p:ph type="ctrTitle"/>
          </p:nvPr>
        </p:nvSpPr>
        <p:spPr>
          <a:xfrm>
            <a:off x="3275800" y="201889"/>
            <a:ext cx="11998500" cy="1470000"/>
          </a:xfrm>
        </p:spPr>
        <p:txBody>
          <a:bodyPr/>
          <a:lstStyle/>
          <a:p>
            <a:r>
              <a:rPr lang="en-US" dirty="0"/>
              <a:t>Sprint Retrospective </a:t>
            </a:r>
            <a:endParaRPr lang="en-IN" dirty="0"/>
          </a:p>
        </p:txBody>
      </p:sp>
      <p:pic>
        <p:nvPicPr>
          <p:cNvPr id="5" name="Picture 4">
            <a:extLst>
              <a:ext uri="{FF2B5EF4-FFF2-40B4-BE49-F238E27FC236}">
                <a16:creationId xmlns:a16="http://schemas.microsoft.com/office/drawing/2014/main" id="{7E8D2985-3517-FE13-DEF3-E1B6D8ED54D3}"/>
              </a:ext>
            </a:extLst>
          </p:cNvPr>
          <p:cNvPicPr>
            <a:picLocks noChangeAspect="1"/>
          </p:cNvPicPr>
          <p:nvPr/>
        </p:nvPicPr>
        <p:blipFill>
          <a:blip r:embed="rId2"/>
          <a:stretch>
            <a:fillRect/>
          </a:stretch>
        </p:blipFill>
        <p:spPr>
          <a:xfrm>
            <a:off x="785812" y="1900237"/>
            <a:ext cx="16390034" cy="7400926"/>
          </a:xfrm>
          <a:prstGeom prst="rect">
            <a:avLst/>
          </a:prstGeom>
        </p:spPr>
      </p:pic>
    </p:spTree>
    <p:extLst>
      <p:ext uri="{BB962C8B-B14F-4D97-AF65-F5344CB8AC3E}">
        <p14:creationId xmlns:p14="http://schemas.microsoft.com/office/powerpoint/2010/main" val="126592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76558-083D-1B54-F1AF-4B7A0197474F}"/>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2697106E-FE50-4C2B-6810-F7954752C068}"/>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FD99597E-6378-0AAF-E87B-8EC33D68324D}"/>
              </a:ext>
            </a:extLst>
          </p:cNvPr>
          <p:cNvSpPr>
            <a:spLocks noGrp="1"/>
          </p:cNvSpPr>
          <p:nvPr>
            <p:ph type="ctrTitle"/>
          </p:nvPr>
        </p:nvSpPr>
        <p:spPr>
          <a:xfrm>
            <a:off x="3275800" y="201889"/>
            <a:ext cx="11998500" cy="1470000"/>
          </a:xfrm>
        </p:spPr>
        <p:txBody>
          <a:bodyPr/>
          <a:lstStyle/>
          <a:p>
            <a:r>
              <a:rPr lang="en-US" dirty="0"/>
              <a:t>Sprint Retrospective </a:t>
            </a:r>
            <a:endParaRPr lang="en-IN" dirty="0"/>
          </a:p>
        </p:txBody>
      </p:sp>
      <p:pic>
        <p:nvPicPr>
          <p:cNvPr id="5" name="Picture 4">
            <a:extLst>
              <a:ext uri="{FF2B5EF4-FFF2-40B4-BE49-F238E27FC236}">
                <a16:creationId xmlns:a16="http://schemas.microsoft.com/office/drawing/2014/main" id="{37C7CC90-DE5D-E042-F0DE-88FF67CD8A5E}"/>
              </a:ext>
            </a:extLst>
          </p:cNvPr>
          <p:cNvPicPr>
            <a:picLocks noChangeAspect="1"/>
          </p:cNvPicPr>
          <p:nvPr/>
        </p:nvPicPr>
        <p:blipFill>
          <a:blip r:embed="rId2"/>
          <a:stretch>
            <a:fillRect/>
          </a:stretch>
        </p:blipFill>
        <p:spPr>
          <a:xfrm>
            <a:off x="2586038" y="2157413"/>
            <a:ext cx="12688262" cy="7200899"/>
          </a:xfrm>
          <a:prstGeom prst="rect">
            <a:avLst/>
          </a:prstGeom>
        </p:spPr>
      </p:pic>
    </p:spTree>
    <p:extLst>
      <p:ext uri="{BB962C8B-B14F-4D97-AF65-F5344CB8AC3E}">
        <p14:creationId xmlns:p14="http://schemas.microsoft.com/office/powerpoint/2010/main" val="2413346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0454-3715-9180-B911-986940953A00}"/>
              </a:ext>
            </a:extLst>
          </p:cNvPr>
          <p:cNvSpPr>
            <a:spLocks noGrp="1"/>
          </p:cNvSpPr>
          <p:nvPr>
            <p:ph type="ctrTitle"/>
          </p:nvPr>
        </p:nvSpPr>
        <p:spPr>
          <a:xfrm>
            <a:off x="192918" y="236080"/>
            <a:ext cx="11998500" cy="1470000"/>
          </a:xfrm>
        </p:spPr>
        <p:txBody>
          <a:bodyPr/>
          <a:lstStyle/>
          <a:p>
            <a:pPr algn="l"/>
            <a:r>
              <a:rPr lang="en-US" dirty="0"/>
              <a:t>Sprint 3 Planning: </a:t>
            </a:r>
          </a:p>
        </p:txBody>
      </p:sp>
      <p:pic>
        <p:nvPicPr>
          <p:cNvPr id="5" name="Picture 4">
            <a:extLst>
              <a:ext uri="{FF2B5EF4-FFF2-40B4-BE49-F238E27FC236}">
                <a16:creationId xmlns:a16="http://schemas.microsoft.com/office/drawing/2014/main" id="{3DC1CD13-D0B7-778B-E7E2-AA7ED5D384EE}"/>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62DB83C2-542E-7953-A352-98936749E1B4}"/>
              </a:ext>
            </a:extLst>
          </p:cNvPr>
          <p:cNvGraphicFramePr>
            <a:graphicFrameLocks noGrp="1"/>
          </p:cNvGraphicFramePr>
          <p:nvPr>
            <p:extLst>
              <p:ext uri="{D42A27DB-BD31-4B8C-83A1-F6EECF244321}">
                <p14:modId xmlns:p14="http://schemas.microsoft.com/office/powerpoint/2010/main" val="3568309591"/>
              </p:ext>
            </p:extLst>
          </p:nvPr>
        </p:nvGraphicFramePr>
        <p:xfrm>
          <a:off x="321129" y="1376142"/>
          <a:ext cx="17645742" cy="80375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US" sz="2000" u="none" strike="noStrike">
                          <a:effectLst/>
                        </a:rPr>
                        <a:t>US_4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view my past appointments and prescriptions in my profile.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rPr>
                        <a:t>Patient can view historical appointments and prescriptions from profile.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View past appointments &amp; prescriptions</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2306662217"/>
                  </a:ext>
                </a:extLst>
              </a:tr>
              <a:tr h="1269254">
                <a:tc>
                  <a:txBody>
                    <a:bodyPr/>
                    <a:lstStyle/>
                    <a:p>
                      <a:pPr algn="ctr" fontAlgn="ctr"/>
                      <a:r>
                        <a:rPr lang="en-US" sz="2000" u="none" strike="noStrike" dirty="0">
                          <a:effectLst/>
                        </a:rPr>
                        <a:t>US_11</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search for doctors based on specialty, availability, and location.</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search for doctors using filters like specialization and rating.</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Search doctors based on specialty, availability, and location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883826485"/>
                  </a:ext>
                </a:extLst>
              </a:tr>
              <a:tr h="1099800">
                <a:tc>
                  <a:txBody>
                    <a:bodyPr/>
                    <a:lstStyle/>
                    <a:p>
                      <a:pPr algn="ctr" fontAlgn="ctr"/>
                      <a:r>
                        <a:rPr lang="en-US" sz="2000" u="none" strike="noStrike">
                          <a:effectLst/>
                        </a:rPr>
                        <a:t>US_12</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see ratings and reviews for doctors before booking an appointment</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view average ratings and user reviews for each listed doctor.</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View doctor ratings and reviews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2842944822"/>
                  </a:ext>
                </a:extLst>
              </a:tr>
              <a:tr h="1099800">
                <a:tc>
                  <a:txBody>
                    <a:bodyPr/>
                    <a:lstStyle/>
                    <a:p>
                      <a:pPr algn="ctr" fontAlgn="ctr"/>
                      <a:r>
                        <a:rPr lang="en-US" sz="2000" u="none" strike="noStrike">
                          <a:effectLst/>
                        </a:rPr>
                        <a:t>US_14</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suggestions whether I need an in-person visit, virtual consultation, or self-care.</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AI engine suggests whether doctor consultation is needed based on symptoms.</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AI-based consultation suggestions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r>
                        <a:rPr lang="en-US" sz="2000" u="none" strike="noStrike" dirty="0">
                          <a:effectLst/>
                        </a:rPr>
                        <a:t> </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3</a:t>
                      </a:r>
                    </a:p>
                  </a:txBody>
                  <a:tcPr marL="1987" marR="1987" marT="1987" marB="0" anchor="ctr"/>
                </a:tc>
                <a:extLst>
                  <a:ext uri="{0D108BD9-81ED-4DB2-BD59-A6C34878D82A}">
                    <a16:rowId xmlns:a16="http://schemas.microsoft.com/office/drawing/2014/main" val="1464848050"/>
                  </a:ext>
                </a:extLst>
              </a:tr>
              <a:tr h="1099800">
                <a:tc>
                  <a:txBody>
                    <a:bodyPr/>
                    <a:lstStyle/>
                    <a:p>
                      <a:pPr algn="ctr" fontAlgn="ctr"/>
                      <a:r>
                        <a:rPr lang="en-US" sz="2000" u="none" strike="noStrike">
                          <a:effectLst/>
                        </a:rPr>
                        <a:t>US_15</a:t>
                      </a:r>
                      <a:endParaRPr lang="en-US" sz="2000" b="0" i="0" u="none" strike="noStrike">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patient, I want to join a video call for virtual consultations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Patient can join secure video calls at scheduled consultation time.</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 Video call for virtual consultations via </a:t>
                      </a:r>
                      <a:r>
                        <a:rPr lang="en-US" sz="2000" u="none" strike="noStrike" dirty="0" err="1">
                          <a:effectLst/>
                        </a:rPr>
                        <a:t>Uheal</a:t>
                      </a:r>
                      <a:r>
                        <a:rPr lang="en-US" sz="2000" u="none" strike="noStrike" dirty="0">
                          <a:effectLst/>
                        </a:rPr>
                        <a:t>.</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3098829013"/>
                  </a:ext>
                </a:extLst>
              </a:tr>
              <a:tr h="1099800">
                <a:tc>
                  <a:txBody>
                    <a:bodyPr/>
                    <a:lstStyle/>
                    <a:p>
                      <a:pPr algn="ctr" fontAlgn="ctr"/>
                      <a:r>
                        <a:rPr lang="en-US" sz="2000" u="none" strike="noStrike" dirty="0">
                          <a:effectLst/>
                        </a:rPr>
                        <a:t>US_24</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u="none" strike="noStrike" dirty="0">
                          <a:effectLst/>
                        </a:rPr>
                        <a:t>As a doctor, I want to get potential diagnoses based on biomedical images.</a:t>
                      </a: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receives a list of potential diagnoses based on patient data.</a:t>
                      </a:r>
                    </a:p>
                  </a:txBody>
                  <a:tcPr marL="7620" marR="7620" marT="7620" marB="0" anchor="b"/>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2000" u="none" strike="noStrike" dirty="0">
                          <a:effectLst/>
                        </a:rPr>
                        <a:t>Receive notifications for appointments</a:t>
                      </a:r>
                      <a:endParaRPr lang="en-US" sz="2000" b="0" i="0" u="none" strike="noStrike" dirty="0">
                        <a:solidFill>
                          <a:srgbClr val="000000"/>
                        </a:solidFill>
                        <a:effectLst/>
                        <a:latin typeface="Aptos" panose="020B0004020202020204" pitchFamily="34" charset="0"/>
                      </a:endParaRPr>
                    </a:p>
                    <a:p>
                      <a:pPr algn="ctr" fontAlgn="ctr"/>
                      <a:endParaRPr lang="en-US" sz="2000" b="0" i="0" u="none" strike="noStrike" dirty="0">
                        <a:solidFill>
                          <a:srgbClr val="000000"/>
                        </a:solidFill>
                        <a:effectLst/>
                        <a:latin typeface="Aptos" panose="020B0004020202020204" pitchFamily="34" charset="0"/>
                      </a:endParaRPr>
                    </a:p>
                  </a:txBody>
                  <a:tcPr marL="1987" marR="1987" marT="1987" marB="0" anchor="ctr"/>
                </a:tc>
                <a:tc>
                  <a:txBody>
                    <a:bodyPr/>
                    <a:lstStyle/>
                    <a:p>
                      <a:pPr algn="ctr" fontAlgn="ctr"/>
                      <a:r>
                        <a:rPr lang="en-US" sz="2000" b="0" i="0" u="none" strike="noStrike" dirty="0">
                          <a:solidFill>
                            <a:srgbClr val="000000"/>
                          </a:solidFill>
                          <a:effectLst/>
                          <a:latin typeface="Aptos" panose="020B0004020202020204" pitchFamily="34" charset="0"/>
                        </a:rPr>
                        <a:t>5</a:t>
                      </a:r>
                    </a:p>
                  </a:txBody>
                  <a:tcPr marL="1987" marR="1987" marT="1987" marB="0" anchor="ctr"/>
                </a:tc>
                <a:extLst>
                  <a:ext uri="{0D108BD9-81ED-4DB2-BD59-A6C34878D82A}">
                    <a16:rowId xmlns:a16="http://schemas.microsoft.com/office/drawing/2014/main" val="532189478"/>
                  </a:ext>
                </a:extLst>
              </a:tr>
            </a:tbl>
          </a:graphicData>
        </a:graphic>
      </p:graphicFrame>
    </p:spTree>
    <p:extLst>
      <p:ext uri="{BB962C8B-B14F-4D97-AF65-F5344CB8AC3E}">
        <p14:creationId xmlns:p14="http://schemas.microsoft.com/office/powerpoint/2010/main" val="3225808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355D-63B4-C02D-739B-9541ED523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C7718-6324-0387-F16E-A38242D47EA9}"/>
              </a:ext>
            </a:extLst>
          </p:cNvPr>
          <p:cNvSpPr>
            <a:spLocks noGrp="1"/>
          </p:cNvSpPr>
          <p:nvPr>
            <p:ph type="ctrTitle"/>
          </p:nvPr>
        </p:nvSpPr>
        <p:spPr>
          <a:xfrm>
            <a:off x="192918" y="236080"/>
            <a:ext cx="11998500" cy="1470000"/>
          </a:xfrm>
        </p:spPr>
        <p:txBody>
          <a:bodyPr/>
          <a:lstStyle/>
          <a:p>
            <a:pPr algn="l"/>
            <a:r>
              <a:rPr lang="en-US" dirty="0"/>
              <a:t>Sprint 3 Planning: </a:t>
            </a:r>
          </a:p>
        </p:txBody>
      </p:sp>
      <p:pic>
        <p:nvPicPr>
          <p:cNvPr id="5" name="Picture 4">
            <a:extLst>
              <a:ext uri="{FF2B5EF4-FFF2-40B4-BE49-F238E27FC236}">
                <a16:creationId xmlns:a16="http://schemas.microsoft.com/office/drawing/2014/main" id="{82F4AFA1-7D43-C94D-B4F8-DF08941B915F}"/>
              </a:ext>
            </a:extLst>
          </p:cNvPr>
          <p:cNvPicPr>
            <a:picLocks noChangeAspect="1"/>
          </p:cNvPicPr>
          <p:nvPr/>
        </p:nvPicPr>
        <p:blipFill>
          <a:blip r:embed="rId2"/>
          <a:stretch>
            <a:fillRect/>
          </a:stretch>
        </p:blipFill>
        <p:spPr>
          <a:xfrm>
            <a:off x="17071941" y="-42861"/>
            <a:ext cx="1407085" cy="1583805"/>
          </a:xfrm>
          <a:prstGeom prst="rect">
            <a:avLst/>
          </a:prstGeom>
        </p:spPr>
      </p:pic>
      <p:graphicFrame>
        <p:nvGraphicFramePr>
          <p:cNvPr id="3" name="Table 2">
            <a:extLst>
              <a:ext uri="{FF2B5EF4-FFF2-40B4-BE49-F238E27FC236}">
                <a16:creationId xmlns:a16="http://schemas.microsoft.com/office/drawing/2014/main" id="{9419D3A2-D254-0F1B-CAD7-451BFC366C83}"/>
              </a:ext>
            </a:extLst>
          </p:cNvPr>
          <p:cNvGraphicFramePr>
            <a:graphicFrameLocks noGrp="1"/>
          </p:cNvGraphicFramePr>
          <p:nvPr>
            <p:extLst>
              <p:ext uri="{D42A27DB-BD31-4B8C-83A1-F6EECF244321}">
                <p14:modId xmlns:p14="http://schemas.microsoft.com/office/powerpoint/2010/main" val="2067679927"/>
              </p:ext>
            </p:extLst>
          </p:nvPr>
        </p:nvGraphicFramePr>
        <p:xfrm>
          <a:off x="321129" y="1376142"/>
          <a:ext cx="17645742" cy="5837908"/>
        </p:xfrm>
        <a:graphic>
          <a:graphicData uri="http://schemas.openxmlformats.org/drawingml/2006/table">
            <a:tbl>
              <a:tblPr>
                <a:tableStyleId>{284E427A-3D55-4303-BF80-6455036E1DE7}</a:tableStyleId>
              </a:tblPr>
              <a:tblGrid>
                <a:gridCol w="990601">
                  <a:extLst>
                    <a:ext uri="{9D8B030D-6E8A-4147-A177-3AD203B41FA5}">
                      <a16:colId xmlns:a16="http://schemas.microsoft.com/office/drawing/2014/main" val="3796712887"/>
                    </a:ext>
                  </a:extLst>
                </a:gridCol>
                <a:gridCol w="5250472">
                  <a:extLst>
                    <a:ext uri="{9D8B030D-6E8A-4147-A177-3AD203B41FA5}">
                      <a16:colId xmlns:a16="http://schemas.microsoft.com/office/drawing/2014/main" val="1672339793"/>
                    </a:ext>
                  </a:extLst>
                </a:gridCol>
                <a:gridCol w="7042040">
                  <a:extLst>
                    <a:ext uri="{9D8B030D-6E8A-4147-A177-3AD203B41FA5}">
                      <a16:colId xmlns:a16="http://schemas.microsoft.com/office/drawing/2014/main" val="3507615735"/>
                    </a:ext>
                  </a:extLst>
                </a:gridCol>
                <a:gridCol w="3219630">
                  <a:extLst>
                    <a:ext uri="{9D8B030D-6E8A-4147-A177-3AD203B41FA5}">
                      <a16:colId xmlns:a16="http://schemas.microsoft.com/office/drawing/2014/main" val="1528970608"/>
                    </a:ext>
                  </a:extLst>
                </a:gridCol>
                <a:gridCol w="1142999">
                  <a:extLst>
                    <a:ext uri="{9D8B030D-6E8A-4147-A177-3AD203B41FA5}">
                      <a16:colId xmlns:a16="http://schemas.microsoft.com/office/drawing/2014/main" val="3301451493"/>
                    </a:ext>
                  </a:extLst>
                </a:gridCol>
              </a:tblGrid>
              <a:tr h="1099800">
                <a:tc>
                  <a:txBody>
                    <a:bodyPr/>
                    <a:lstStyle/>
                    <a:p>
                      <a:pPr algn="ctr" fontAlgn="ctr"/>
                      <a:r>
                        <a:rPr lang="en-US" sz="2400" u="none" strike="noStrike" dirty="0">
                          <a:effectLst/>
                        </a:rPr>
                        <a:t>S.NO</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USER STORIES</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ACCEPTANCE CRITERIA</a:t>
                      </a:r>
                      <a:endParaRPr lang="en-US" sz="2400" b="0" i="0" u="none" strike="noStrike" dirty="0">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a:effectLst/>
                        </a:rPr>
                        <a:t>FEATURE</a:t>
                      </a:r>
                      <a:endParaRPr lang="en-US" sz="2400" b="0" i="0" u="none" strike="noStrike">
                        <a:solidFill>
                          <a:srgbClr val="000000"/>
                        </a:solidFill>
                        <a:effectLst/>
                        <a:latin typeface="Aptos" panose="020B0004020202020204" pitchFamily="34" charset="0"/>
                      </a:endParaRPr>
                    </a:p>
                  </a:txBody>
                  <a:tcPr marL="2287" marR="2287" marT="2287" marB="0" anchor="ctr"/>
                </a:tc>
                <a:tc>
                  <a:txBody>
                    <a:bodyPr/>
                    <a:lstStyle/>
                    <a:p>
                      <a:pPr algn="ctr" fontAlgn="ctr"/>
                      <a:r>
                        <a:rPr lang="en-US" sz="2400" u="none" strike="noStrike" dirty="0">
                          <a:effectLst/>
                        </a:rPr>
                        <a:t>STORY POINTS</a:t>
                      </a:r>
                      <a:endParaRPr lang="en-US" sz="2400" b="0" i="0" u="none" strike="noStrike" dirty="0">
                        <a:solidFill>
                          <a:srgbClr val="000000"/>
                        </a:solidFill>
                        <a:effectLst/>
                        <a:latin typeface="Aptos" panose="020B0004020202020204" pitchFamily="34" charset="0"/>
                      </a:endParaRPr>
                    </a:p>
                  </a:txBody>
                  <a:tcPr marL="2287" marR="2287" marT="2287" marB="0" anchor="ctr"/>
                </a:tc>
                <a:extLst>
                  <a:ext uri="{0D108BD9-81ED-4DB2-BD59-A6C34878D82A}">
                    <a16:rowId xmlns:a16="http://schemas.microsoft.com/office/drawing/2014/main" val="4008455285"/>
                  </a:ext>
                </a:extLst>
              </a:tr>
              <a:tr h="1269254">
                <a:tc>
                  <a:txBody>
                    <a:bodyPr/>
                    <a:lstStyle/>
                    <a:p>
                      <a:pPr algn="ctr" fontAlgn="ctr"/>
                      <a:r>
                        <a:rPr lang="en-IN" sz="2000" b="0" i="0" u="none" strike="noStrike" dirty="0">
                          <a:solidFill>
                            <a:srgbClr val="000000"/>
                          </a:solidFill>
                          <a:effectLst/>
                          <a:latin typeface="+mn-lt"/>
                        </a:rPr>
                        <a:t>US_5</a:t>
                      </a:r>
                    </a:p>
                  </a:txBody>
                  <a:tcPr marL="7620" marR="7620" marT="7620" marB="0" anchor="ctr"/>
                </a:tc>
                <a:tc>
                  <a:txBody>
                    <a:bodyPr/>
                    <a:lstStyle/>
                    <a:p>
                      <a:pPr algn="ctr" fontAlgn="ctr"/>
                      <a:r>
                        <a:rPr lang="en-US" sz="2000" b="0" i="0" u="none" strike="noStrike" dirty="0">
                          <a:solidFill>
                            <a:srgbClr val="000000"/>
                          </a:solidFill>
                          <a:effectLst/>
                          <a:latin typeface="+mn-lt"/>
                        </a:rPr>
                        <a:t>As a patient, I want to store my past medical assessments and reports for future reference.</a:t>
                      </a:r>
                    </a:p>
                  </a:txBody>
                  <a:tcPr marL="7620" marR="7620" marT="7620" marB="0" anchor="ctr"/>
                </a:tc>
                <a:tc>
                  <a:txBody>
                    <a:bodyPr/>
                    <a:lstStyle/>
                    <a:p>
                      <a:pPr algn="ctr" fontAlgn="b"/>
                      <a:r>
                        <a:rPr lang="en-US" sz="2000" b="0" i="0" u="none" strike="noStrike" dirty="0">
                          <a:solidFill>
                            <a:srgbClr val="000000"/>
                          </a:solidFill>
                          <a:effectLst/>
                          <a:latin typeface="+mn-lt"/>
                        </a:rPr>
                        <a:t>Patient can upload medical files and view/download them later securely.</a:t>
                      </a:r>
                    </a:p>
                  </a:txBody>
                  <a:tcPr marL="7620" marR="7620" marT="7620" marB="0" anchor="ctr"/>
                </a:tc>
                <a:tc>
                  <a:txBody>
                    <a:bodyPr/>
                    <a:lstStyle/>
                    <a:p>
                      <a:pPr algn="ctr" fontAlgn="ctr"/>
                      <a:r>
                        <a:rPr lang="en-US" sz="2000" b="0" i="0" u="none" strike="noStrike" dirty="0">
                          <a:solidFill>
                            <a:srgbClr val="000000"/>
                          </a:solidFill>
                          <a:effectLst/>
                          <a:latin typeface="+mn-lt"/>
                        </a:rPr>
                        <a:t>Upload &amp; store medical assessments and reports</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306662217"/>
                  </a:ext>
                </a:extLst>
              </a:tr>
              <a:tr h="1269254">
                <a:tc>
                  <a:txBody>
                    <a:bodyPr/>
                    <a:lstStyle/>
                    <a:p>
                      <a:pPr algn="ctr" fontAlgn="ctr"/>
                      <a:r>
                        <a:rPr lang="en-IN" sz="2000" b="0" i="0" u="none" strike="noStrike" dirty="0">
                          <a:solidFill>
                            <a:srgbClr val="000000"/>
                          </a:solidFill>
                          <a:effectLst/>
                          <a:latin typeface="+mn-lt"/>
                        </a:rPr>
                        <a:t>US_8</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choose between virtual or in-person appointments.</a:t>
                      </a:r>
                    </a:p>
                  </a:txBody>
                  <a:tcPr marL="7620" marR="7620" marT="7620" marB="0" anchor="ctr"/>
                </a:tc>
                <a:tc>
                  <a:txBody>
                    <a:bodyPr/>
                    <a:lstStyle/>
                    <a:p>
                      <a:pPr algn="ctr" fontAlgn="b"/>
                      <a:r>
                        <a:rPr lang="en-US" sz="2000" b="0" i="0" u="none" strike="noStrike" dirty="0">
                          <a:solidFill>
                            <a:srgbClr val="000000"/>
                          </a:solidFill>
                          <a:effectLst/>
                          <a:latin typeface="+mn-lt"/>
                        </a:rPr>
                        <a:t>Patient can choose virtual or in-person consultation during appointment booking.</a:t>
                      </a:r>
                    </a:p>
                  </a:txBody>
                  <a:tcPr marL="7620" marR="7620" marT="7620" marB="0" anchor="ctr"/>
                </a:tc>
                <a:tc>
                  <a:txBody>
                    <a:bodyPr/>
                    <a:lstStyle/>
                    <a:p>
                      <a:pPr algn="ctr" fontAlgn="ctr"/>
                      <a:r>
                        <a:rPr lang="en-US" sz="2000" b="0" i="0" u="none" strike="noStrike">
                          <a:solidFill>
                            <a:srgbClr val="000000"/>
                          </a:solidFill>
                          <a:effectLst/>
                          <a:latin typeface="+mn-lt"/>
                        </a:rPr>
                        <a:t>Choose virtual or in-person consultation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883826485"/>
                  </a:ext>
                </a:extLst>
              </a:tr>
              <a:tr h="1099800">
                <a:tc>
                  <a:txBody>
                    <a:bodyPr/>
                    <a:lstStyle/>
                    <a:p>
                      <a:pPr algn="ctr" fontAlgn="ctr"/>
                      <a:r>
                        <a:rPr lang="en-IN" sz="2000" b="0" i="0" u="none" strike="noStrike">
                          <a:solidFill>
                            <a:srgbClr val="000000"/>
                          </a:solidFill>
                          <a:effectLst/>
                          <a:latin typeface="+mn-lt"/>
                        </a:rPr>
                        <a:t>US_13</a:t>
                      </a:r>
                    </a:p>
                  </a:txBody>
                  <a:tcPr marL="7620" marR="7620" marT="7620" marB="0" anchor="ctr"/>
                </a:tc>
                <a:tc>
                  <a:txBody>
                    <a:bodyPr/>
                    <a:lstStyle/>
                    <a:p>
                      <a:pPr algn="ctr" fontAlgn="ctr"/>
                      <a:r>
                        <a:rPr lang="en-US" sz="2000" b="0" i="0" u="none" strike="noStrike">
                          <a:solidFill>
                            <a:srgbClr val="000000"/>
                          </a:solidFill>
                          <a:effectLst/>
                          <a:latin typeface="+mn-lt"/>
                        </a:rPr>
                        <a:t>As a patient, I want to receive a preliminary diagnosis from application based on my symptoms.</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System provides preliminary diagnosis based on patient's symptom inputs.</a:t>
                      </a:r>
                    </a:p>
                  </a:txBody>
                  <a:tcPr marL="7620" marR="7620" marT="7620" marB="0" anchor="ctr"/>
                </a:tc>
                <a:tc>
                  <a:txBody>
                    <a:bodyPr/>
                    <a:lstStyle/>
                    <a:p>
                      <a:pPr algn="ctr" fontAlgn="ctr"/>
                      <a:r>
                        <a:rPr lang="en-IN" sz="2000" b="0" i="0" u="none" strike="noStrike">
                          <a:solidFill>
                            <a:srgbClr val="000000"/>
                          </a:solidFill>
                          <a:effectLst/>
                          <a:latin typeface="+mn-lt"/>
                        </a:rPr>
                        <a:t>AI-based preliminary diagnosis via Uheal.</a:t>
                      </a:r>
                    </a:p>
                  </a:txBody>
                  <a:tcPr marL="7620" marR="7620" marT="7620" marB="0" anchor="ctr"/>
                </a:tc>
                <a:tc>
                  <a:txBody>
                    <a:bodyPr/>
                    <a:lstStyle/>
                    <a:p>
                      <a:pPr algn="ctr" fontAlgn="ctr"/>
                      <a:r>
                        <a:rPr lang="en-IN" sz="2000" b="0" i="0" u="none" strike="noStrike" dirty="0">
                          <a:solidFill>
                            <a:srgbClr val="000000"/>
                          </a:solidFill>
                          <a:effectLst/>
                          <a:latin typeface="+mn-lt"/>
                        </a:rPr>
                        <a:t>2</a:t>
                      </a:r>
                    </a:p>
                  </a:txBody>
                  <a:tcPr marL="7620" marR="7620" marT="7620" marB="0" anchor="ctr"/>
                </a:tc>
                <a:extLst>
                  <a:ext uri="{0D108BD9-81ED-4DB2-BD59-A6C34878D82A}">
                    <a16:rowId xmlns:a16="http://schemas.microsoft.com/office/drawing/2014/main" val="2842944822"/>
                  </a:ext>
                </a:extLst>
              </a:tr>
              <a:tr h="1099800">
                <a:tc>
                  <a:txBody>
                    <a:bodyPr/>
                    <a:lstStyle/>
                    <a:p>
                      <a:pPr algn="ctr" fontAlgn="ctr"/>
                      <a:r>
                        <a:rPr lang="en-IN" sz="2000" b="0" i="0" u="none" strike="noStrike" dirty="0">
                          <a:solidFill>
                            <a:srgbClr val="000000"/>
                          </a:solidFill>
                          <a:effectLst/>
                          <a:latin typeface="+mn-lt"/>
                        </a:rPr>
                        <a:t>US_22</a:t>
                      </a:r>
                    </a:p>
                  </a:txBody>
                  <a:tcPr marL="7620" marR="7620" marT="7620" marB="0" anchor="ctr"/>
                </a:tc>
                <a:tc>
                  <a:txBody>
                    <a:bodyPr/>
                    <a:lstStyle/>
                    <a:p>
                      <a:pPr algn="ctr" fontAlgn="ctr"/>
                      <a:r>
                        <a:rPr lang="en-US" sz="2000" b="0" i="0" u="none" strike="noStrike" dirty="0">
                          <a:solidFill>
                            <a:srgbClr val="000000"/>
                          </a:solidFill>
                          <a:effectLst/>
                          <a:latin typeface="+mn-lt"/>
                        </a:rPr>
                        <a:t>As a doctor, I want to upload medical images (X-rays, MRIs, CT scans) for AI processing.</a:t>
                      </a:r>
                    </a:p>
                  </a:txBody>
                  <a:tcPr marL="7620" marR="7620" marT="7620" marB="0" anchor="ctr"/>
                </a:tc>
                <a:tc>
                  <a:txBody>
                    <a:bodyPr/>
                    <a:lstStyle/>
                    <a:p>
                      <a:pPr algn="ctr" fontAlgn="b"/>
                      <a:r>
                        <a:rPr lang="en-US" sz="2000" b="0" i="0" u="none" strike="noStrike" dirty="0">
                          <a:solidFill>
                            <a:srgbClr val="000000"/>
                          </a:solidFill>
                          <a:effectLst/>
                          <a:latin typeface="+mn-lt"/>
                          <a:ea typeface="Calibri" panose="020F0502020204030204" pitchFamily="34" charset="0"/>
                          <a:cs typeface="Calibri" panose="020F0502020204030204" pitchFamily="34" charset="0"/>
                        </a:rPr>
                        <a:t>Doctor can upload and review medical images linked to a patient.</a:t>
                      </a:r>
                    </a:p>
                  </a:txBody>
                  <a:tcPr marL="7620" marR="7620" marT="7620" marB="0" anchor="ctr"/>
                </a:tc>
                <a:tc>
                  <a:txBody>
                    <a:bodyPr/>
                    <a:lstStyle/>
                    <a:p>
                      <a:pPr algn="ctr" fontAlgn="ctr"/>
                      <a:r>
                        <a:rPr lang="en-US" sz="2000" b="0" i="0" u="none" strike="noStrike">
                          <a:solidFill>
                            <a:srgbClr val="000000"/>
                          </a:solidFill>
                          <a:effectLst/>
                          <a:latin typeface="+mn-lt"/>
                        </a:rPr>
                        <a:t>Upload medical images (X-rays, MRIs, CT scans) for AI processing via Useg.</a:t>
                      </a:r>
                    </a:p>
                  </a:txBody>
                  <a:tcPr marL="7620" marR="7620" marT="7620" marB="0" anchor="ctr"/>
                </a:tc>
                <a:tc>
                  <a:txBody>
                    <a:bodyPr/>
                    <a:lstStyle/>
                    <a:p>
                      <a:pPr algn="ctr" fontAlgn="ctr"/>
                      <a:r>
                        <a:rPr lang="en-IN" sz="2000" b="0" i="0" u="none" strike="noStrike" dirty="0">
                          <a:solidFill>
                            <a:srgbClr val="000000"/>
                          </a:solidFill>
                          <a:effectLst/>
                          <a:latin typeface="+mn-lt"/>
                        </a:rPr>
                        <a:t>1</a:t>
                      </a:r>
                    </a:p>
                  </a:txBody>
                  <a:tcPr marL="7620" marR="7620" marT="7620" marB="0" anchor="ctr"/>
                </a:tc>
                <a:extLst>
                  <a:ext uri="{0D108BD9-81ED-4DB2-BD59-A6C34878D82A}">
                    <a16:rowId xmlns:a16="http://schemas.microsoft.com/office/drawing/2014/main" val="1464848050"/>
                  </a:ext>
                </a:extLst>
              </a:tr>
            </a:tbl>
          </a:graphicData>
        </a:graphic>
      </p:graphicFrame>
    </p:spTree>
    <p:extLst>
      <p:ext uri="{BB962C8B-B14F-4D97-AF65-F5344CB8AC3E}">
        <p14:creationId xmlns:p14="http://schemas.microsoft.com/office/powerpoint/2010/main" val="2736720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txBody>
          <a:bodyPr/>
          <a:lstStyle/>
          <a:p>
            <a:endParaRPr lang="en-IN"/>
          </a:p>
        </p:txBody>
      </p:sp>
      <p:grpSp>
        <p:nvGrpSpPr>
          <p:cNvPr id="116" name="Google Shape;116;p14"/>
          <p:cNvGrpSpPr/>
          <p:nvPr/>
        </p:nvGrpSpPr>
        <p:grpSpPr>
          <a:xfrm rot="-5400000">
            <a:off x="5619843" y="-7135700"/>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txBody>
            <a:bodyPr/>
            <a:lstStyle/>
            <a:p>
              <a:endParaRPr lang="en-IN"/>
            </a:p>
          </p:txBody>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14"/>
          <p:cNvSpPr txBox="1"/>
          <p:nvPr/>
        </p:nvSpPr>
        <p:spPr>
          <a:xfrm>
            <a:off x="1468343" y="263246"/>
            <a:ext cx="15557400"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800" b="0" i="0" u="none" strike="noStrike" cap="none" dirty="0">
                <a:solidFill>
                  <a:srgbClr val="71CBEF"/>
                </a:solidFill>
                <a:latin typeface="Archivo Black"/>
                <a:ea typeface="Archivo Black"/>
                <a:cs typeface="Archivo Black"/>
                <a:sym typeface="Archivo Black"/>
              </a:rPr>
              <a:t>Project Demo</a:t>
            </a:r>
            <a:endParaRPr dirty="0"/>
          </a:p>
        </p:txBody>
      </p:sp>
      <p:pic>
        <p:nvPicPr>
          <p:cNvPr id="4" name="Picture 3">
            <a:extLst>
              <a:ext uri="{FF2B5EF4-FFF2-40B4-BE49-F238E27FC236}">
                <a16:creationId xmlns:a16="http://schemas.microsoft.com/office/drawing/2014/main" id="{F7B51958-E319-DB27-D573-6D05E0A83D21}"/>
              </a:ext>
            </a:extLst>
          </p:cNvPr>
          <p:cNvPicPr>
            <a:picLocks noChangeAspect="1"/>
          </p:cNvPicPr>
          <p:nvPr/>
        </p:nvPicPr>
        <p:blipFill>
          <a:blip r:embed="rId4"/>
          <a:stretch>
            <a:fillRect/>
          </a:stretch>
        </p:blipFill>
        <p:spPr>
          <a:xfrm>
            <a:off x="16130563" y="-42861"/>
            <a:ext cx="2348464" cy="2643414"/>
          </a:xfrm>
          <a:prstGeom prst="rect">
            <a:avLst/>
          </a:prstGeom>
        </p:spPr>
      </p:pic>
      <p:pic>
        <p:nvPicPr>
          <p:cNvPr id="3" name="Picture 2">
            <a:extLst>
              <a:ext uri="{FF2B5EF4-FFF2-40B4-BE49-F238E27FC236}">
                <a16:creationId xmlns:a16="http://schemas.microsoft.com/office/drawing/2014/main" id="{7613D8A2-1382-A3AD-F8EE-051D3A5874C5}"/>
              </a:ext>
            </a:extLst>
          </p:cNvPr>
          <p:cNvPicPr>
            <a:picLocks noChangeAspect="1"/>
          </p:cNvPicPr>
          <p:nvPr/>
        </p:nvPicPr>
        <p:blipFill>
          <a:blip r:embed="rId5"/>
          <a:stretch>
            <a:fillRect/>
          </a:stretch>
        </p:blipFill>
        <p:spPr>
          <a:xfrm>
            <a:off x="469381" y="1528595"/>
            <a:ext cx="3619450" cy="8195369"/>
          </a:xfrm>
          <a:prstGeom prst="rect">
            <a:avLst/>
          </a:prstGeom>
        </p:spPr>
      </p:pic>
      <p:pic>
        <p:nvPicPr>
          <p:cNvPr id="7" name="Picture 6">
            <a:extLst>
              <a:ext uri="{FF2B5EF4-FFF2-40B4-BE49-F238E27FC236}">
                <a16:creationId xmlns:a16="http://schemas.microsoft.com/office/drawing/2014/main" id="{698114CF-7BC7-11DA-699D-2BE2FABA7F06}"/>
              </a:ext>
            </a:extLst>
          </p:cNvPr>
          <p:cNvPicPr>
            <a:picLocks noChangeAspect="1"/>
          </p:cNvPicPr>
          <p:nvPr/>
        </p:nvPicPr>
        <p:blipFill>
          <a:blip r:embed="rId6"/>
          <a:stretch>
            <a:fillRect/>
          </a:stretch>
        </p:blipFill>
        <p:spPr>
          <a:xfrm>
            <a:off x="4680522" y="1667338"/>
            <a:ext cx="3619450" cy="8056626"/>
          </a:xfrm>
          <a:prstGeom prst="rect">
            <a:avLst/>
          </a:prstGeom>
        </p:spPr>
      </p:pic>
      <p:pic>
        <p:nvPicPr>
          <p:cNvPr id="13" name="Picture 12">
            <a:extLst>
              <a:ext uri="{FF2B5EF4-FFF2-40B4-BE49-F238E27FC236}">
                <a16:creationId xmlns:a16="http://schemas.microsoft.com/office/drawing/2014/main" id="{E5F47268-D2E4-578C-A1CD-43821F0F0958}"/>
              </a:ext>
            </a:extLst>
          </p:cNvPr>
          <p:cNvPicPr>
            <a:picLocks noChangeAspect="1"/>
          </p:cNvPicPr>
          <p:nvPr/>
        </p:nvPicPr>
        <p:blipFill>
          <a:blip r:embed="rId7"/>
          <a:stretch>
            <a:fillRect/>
          </a:stretch>
        </p:blipFill>
        <p:spPr>
          <a:xfrm>
            <a:off x="8818511" y="1667338"/>
            <a:ext cx="9131161" cy="4331594"/>
          </a:xfrm>
          <a:prstGeom prst="rect">
            <a:avLst/>
          </a:prstGeom>
        </p:spPr>
      </p:pic>
      <p:pic>
        <p:nvPicPr>
          <p:cNvPr id="15" name="Picture 14">
            <a:extLst>
              <a:ext uri="{FF2B5EF4-FFF2-40B4-BE49-F238E27FC236}">
                <a16:creationId xmlns:a16="http://schemas.microsoft.com/office/drawing/2014/main" id="{26E7A9CE-6B33-DB5D-DBAC-0403A1350249}"/>
              </a:ext>
            </a:extLst>
          </p:cNvPr>
          <p:cNvPicPr>
            <a:picLocks noChangeAspect="1"/>
          </p:cNvPicPr>
          <p:nvPr/>
        </p:nvPicPr>
        <p:blipFill>
          <a:blip r:embed="rId8"/>
          <a:stretch>
            <a:fillRect/>
          </a:stretch>
        </p:blipFill>
        <p:spPr>
          <a:xfrm>
            <a:off x="10277856" y="6207170"/>
            <a:ext cx="7263764" cy="39518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59BB4-F1DF-703D-4765-86322B9E4D45}"/>
              </a:ext>
            </a:extLst>
          </p:cNvPr>
          <p:cNvSpPr>
            <a:spLocks noGrp="1"/>
          </p:cNvSpPr>
          <p:nvPr>
            <p:ph type="body" idx="2"/>
          </p:nvPr>
        </p:nvSpPr>
        <p:spPr>
          <a:xfrm>
            <a:off x="2876449" y="3012089"/>
            <a:ext cx="12423253" cy="5853000"/>
          </a:xfrm>
        </p:spPr>
        <p:txBody>
          <a:bodyPr/>
          <a:lstStyle/>
          <a:p>
            <a:pPr>
              <a:buClr>
                <a:schemeClr val="bg1"/>
              </a:buClr>
            </a:pPr>
            <a:r>
              <a:rPr lang="en-US" dirty="0">
                <a:latin typeface="+mj-lt"/>
              </a:rPr>
              <a:t>Describe the features, technologies, and tools needed to describe why we are using it</a:t>
            </a:r>
          </a:p>
          <a:p>
            <a:pPr>
              <a:buClr>
                <a:schemeClr val="bg1"/>
              </a:buClr>
            </a:pPr>
            <a:r>
              <a:rPr lang="en-US" dirty="0">
                <a:latin typeface="+mj-lt"/>
              </a:rPr>
              <a:t>improved product backlog by adding titles and removing the features </a:t>
            </a:r>
          </a:p>
          <a:p>
            <a:pPr>
              <a:buClr>
                <a:schemeClr val="bg1"/>
              </a:buClr>
            </a:pPr>
            <a:r>
              <a:rPr lang="en-US" dirty="0">
                <a:latin typeface="+mj-lt"/>
              </a:rPr>
              <a:t>Modified the metrics and diagrams related to sprint based on the changes suggested</a:t>
            </a:r>
          </a:p>
          <a:p>
            <a:pPr>
              <a:buClr>
                <a:schemeClr val="bg1"/>
              </a:buClr>
            </a:pPr>
            <a:r>
              <a:rPr lang="en-US" dirty="0">
                <a:latin typeface="+mj-lt"/>
              </a:rPr>
              <a:t>Change the test case id separate test case ID numbers</a:t>
            </a:r>
          </a:p>
        </p:txBody>
      </p:sp>
      <p:sp>
        <p:nvSpPr>
          <p:cNvPr id="4" name="Title 3">
            <a:extLst>
              <a:ext uri="{FF2B5EF4-FFF2-40B4-BE49-F238E27FC236}">
                <a16:creationId xmlns:a16="http://schemas.microsoft.com/office/drawing/2014/main" id="{26C998EB-9932-9CBD-375B-3998783320F0}"/>
              </a:ext>
            </a:extLst>
          </p:cNvPr>
          <p:cNvSpPr>
            <a:spLocks noGrp="1"/>
          </p:cNvSpPr>
          <p:nvPr>
            <p:ph type="ctrTitle"/>
          </p:nvPr>
        </p:nvSpPr>
        <p:spPr/>
        <p:txBody>
          <a:bodyPr>
            <a:normAutofit/>
          </a:bodyPr>
          <a:lstStyle/>
          <a:p>
            <a:r>
              <a:rPr lang="en-US" sz="4700" dirty="0">
                <a:latin typeface="+mj-lt"/>
              </a:rPr>
              <a:t>Improvements from professor</a:t>
            </a:r>
          </a:p>
        </p:txBody>
      </p:sp>
    </p:spTree>
    <p:extLst>
      <p:ext uri="{BB962C8B-B14F-4D97-AF65-F5344CB8AC3E}">
        <p14:creationId xmlns:p14="http://schemas.microsoft.com/office/powerpoint/2010/main" val="3098122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4819EAC-6805-B4B0-30EE-F59362B31AD2}"/>
              </a:ext>
            </a:extLst>
          </p:cNvPr>
          <p:cNvPicPr>
            <a:picLocks noChangeAspect="1"/>
          </p:cNvPicPr>
          <p:nvPr/>
        </p:nvPicPr>
        <p:blipFill>
          <a:blip r:embed="rId2"/>
          <a:stretch>
            <a:fillRect/>
          </a:stretch>
        </p:blipFill>
        <p:spPr>
          <a:xfrm>
            <a:off x="2929777" y="1202932"/>
            <a:ext cx="11457275" cy="547347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6C8B7C7-F409-158D-3CB3-3BECA2274269}"/>
              </a:ext>
            </a:extLst>
          </p:cNvPr>
          <p:cNvPicPr>
            <a:picLocks noChangeAspect="1"/>
          </p:cNvPicPr>
          <p:nvPr/>
        </p:nvPicPr>
        <p:blipFill>
          <a:blip r:embed="rId3"/>
          <a:stretch>
            <a:fillRect/>
          </a:stretch>
        </p:blipFill>
        <p:spPr>
          <a:xfrm>
            <a:off x="2929777" y="5821003"/>
            <a:ext cx="11457275" cy="4311139"/>
          </a:xfrm>
          <a:prstGeom prst="rect">
            <a:avLst/>
          </a:prstGeom>
        </p:spPr>
      </p:pic>
      <p:sp>
        <p:nvSpPr>
          <p:cNvPr id="4" name="Google Shape;122;p14">
            <a:extLst>
              <a:ext uri="{FF2B5EF4-FFF2-40B4-BE49-F238E27FC236}">
                <a16:creationId xmlns:a16="http://schemas.microsoft.com/office/drawing/2014/main" id="{7CDA6998-75E4-2886-DB65-55BEFF9AE3B8}"/>
              </a:ext>
            </a:extLst>
          </p:cNvPr>
          <p:cNvSpPr txBox="1"/>
          <p:nvPr/>
        </p:nvSpPr>
        <p:spPr>
          <a:xfrm>
            <a:off x="1129130" y="-929"/>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2018150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9D38B-BCE4-99DC-1EAB-5334F8DBBC04}"/>
              </a:ext>
            </a:extLst>
          </p:cNvPr>
          <p:cNvPicPr>
            <a:picLocks noChangeAspect="1"/>
          </p:cNvPicPr>
          <p:nvPr/>
        </p:nvPicPr>
        <p:blipFill>
          <a:blip r:embed="rId2"/>
          <a:stretch>
            <a:fillRect/>
          </a:stretch>
        </p:blipFill>
        <p:spPr>
          <a:xfrm>
            <a:off x="1468343" y="1934497"/>
            <a:ext cx="15814265" cy="7406036"/>
          </a:xfrm>
          <a:prstGeom prst="rect">
            <a:avLst/>
          </a:prstGeom>
        </p:spPr>
      </p:pic>
      <p:sp>
        <p:nvSpPr>
          <p:cNvPr id="5" name="Google Shape;122;p14">
            <a:extLst>
              <a:ext uri="{FF2B5EF4-FFF2-40B4-BE49-F238E27FC236}">
                <a16:creationId xmlns:a16="http://schemas.microsoft.com/office/drawing/2014/main" id="{EE52E5EC-5C00-DD4B-33E9-15990121C40A}"/>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2421521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8505D5-1F32-E66F-ABDA-5AA50283E23B}"/>
              </a:ext>
            </a:extLst>
          </p:cNvPr>
          <p:cNvPicPr>
            <a:picLocks noChangeAspect="1"/>
          </p:cNvPicPr>
          <p:nvPr/>
        </p:nvPicPr>
        <p:blipFill>
          <a:blip r:embed="rId2"/>
          <a:stretch>
            <a:fillRect/>
          </a:stretch>
        </p:blipFill>
        <p:spPr>
          <a:xfrm>
            <a:off x="1160303" y="1960394"/>
            <a:ext cx="15967393" cy="7286843"/>
          </a:xfrm>
          <a:prstGeom prst="rect">
            <a:avLst/>
          </a:prstGeom>
        </p:spPr>
      </p:pic>
      <p:sp>
        <p:nvSpPr>
          <p:cNvPr id="11" name="TextBox 10">
            <a:extLst>
              <a:ext uri="{FF2B5EF4-FFF2-40B4-BE49-F238E27FC236}">
                <a16:creationId xmlns:a16="http://schemas.microsoft.com/office/drawing/2014/main" id="{76770842-B5E4-7765-FEDE-3C5EFB8F4C55}"/>
              </a:ext>
            </a:extLst>
          </p:cNvPr>
          <p:cNvSpPr txBox="1"/>
          <p:nvPr/>
        </p:nvSpPr>
        <p:spPr>
          <a:xfrm>
            <a:off x="2241755" y="196315"/>
            <a:ext cx="14030534" cy="955903"/>
          </a:xfrm>
          <a:prstGeom prst="rect">
            <a:avLst/>
          </a:prstGeom>
          <a:noFill/>
        </p:spPr>
        <p:txBody>
          <a:bodyPr wrap="square">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 Screenshots</a:t>
            </a:r>
            <a:endParaRPr lang="en-US" sz="5000" dirty="0"/>
          </a:p>
        </p:txBody>
      </p:sp>
    </p:spTree>
    <p:extLst>
      <p:ext uri="{BB962C8B-B14F-4D97-AF65-F5344CB8AC3E}">
        <p14:creationId xmlns:p14="http://schemas.microsoft.com/office/powerpoint/2010/main" val="363139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FD77882-EDF9-7C2F-F7E6-389E41F216A1}"/>
              </a:ext>
            </a:extLst>
          </p:cNvPr>
          <p:cNvPicPr>
            <a:picLocks noChangeAspect="1"/>
          </p:cNvPicPr>
          <p:nvPr/>
        </p:nvPicPr>
        <p:blipFill>
          <a:blip r:embed="rId2"/>
          <a:stretch>
            <a:fillRect/>
          </a:stretch>
        </p:blipFill>
        <p:spPr>
          <a:xfrm>
            <a:off x="1549558" y="2456003"/>
            <a:ext cx="15395421" cy="5154165"/>
          </a:xfrm>
          <a:prstGeom prst="rect">
            <a:avLst/>
          </a:prstGeom>
        </p:spPr>
      </p:pic>
      <p:sp>
        <p:nvSpPr>
          <p:cNvPr id="7" name="Google Shape;122;p14">
            <a:extLst>
              <a:ext uri="{FF2B5EF4-FFF2-40B4-BE49-F238E27FC236}">
                <a16:creationId xmlns:a16="http://schemas.microsoft.com/office/drawing/2014/main" id="{3D410D44-B217-B684-3956-008486805603}"/>
              </a:ext>
            </a:extLst>
          </p:cNvPr>
          <p:cNvSpPr txBox="1"/>
          <p:nvPr/>
        </p:nvSpPr>
        <p:spPr>
          <a:xfrm>
            <a:off x="1468343" y="263246"/>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000" b="0" i="0" u="none" strike="noStrike" cap="none" dirty="0">
                <a:solidFill>
                  <a:srgbClr val="71CBEF"/>
                </a:solidFill>
                <a:latin typeface="Archivo Black"/>
                <a:ea typeface="Archivo Black"/>
                <a:cs typeface="Archivo Black"/>
                <a:sym typeface="Archivo Black"/>
              </a:rPr>
              <a:t>Application</a:t>
            </a:r>
            <a:r>
              <a:rPr lang="en-US" sz="6000" b="0" i="0" u="none" strike="noStrike" cap="none" dirty="0">
                <a:solidFill>
                  <a:srgbClr val="71CBEF"/>
                </a:solidFill>
                <a:latin typeface="Archivo Black"/>
                <a:ea typeface="Archivo Black"/>
                <a:cs typeface="Archivo Black"/>
                <a:sym typeface="Archivo Black"/>
              </a:rPr>
              <a:t> </a:t>
            </a:r>
            <a:r>
              <a:rPr lang="en-US" sz="5000" b="0" i="0" u="none" strike="noStrike" cap="none" dirty="0">
                <a:solidFill>
                  <a:srgbClr val="71CBEF"/>
                </a:solidFill>
                <a:latin typeface="Archivo Black"/>
                <a:ea typeface="Archivo Black"/>
                <a:cs typeface="Archivo Black"/>
                <a:sym typeface="Archivo Black"/>
              </a:rPr>
              <a:t>Screenshots</a:t>
            </a:r>
            <a:endParaRPr sz="5000" dirty="0"/>
          </a:p>
        </p:txBody>
      </p:sp>
    </p:spTree>
    <p:extLst>
      <p:ext uri="{BB962C8B-B14F-4D97-AF65-F5344CB8AC3E}">
        <p14:creationId xmlns:p14="http://schemas.microsoft.com/office/powerpoint/2010/main" val="952454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933DCC1-8010-D4B1-B060-B75A1A7C5507}"/>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AC5E1832-4F4A-5208-9417-8488D2C1CD99}"/>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5" name="Picture 4">
            <a:extLst>
              <a:ext uri="{FF2B5EF4-FFF2-40B4-BE49-F238E27FC236}">
                <a16:creationId xmlns:a16="http://schemas.microsoft.com/office/drawing/2014/main" id="{8498EA3B-A844-1F33-3887-2A4A8E4FD5DE}"/>
              </a:ext>
            </a:extLst>
          </p:cNvPr>
          <p:cNvPicPr>
            <a:picLocks noChangeAspect="1"/>
          </p:cNvPicPr>
          <p:nvPr/>
        </p:nvPicPr>
        <p:blipFill>
          <a:blip r:embed="rId2"/>
          <a:stretch>
            <a:fillRect/>
          </a:stretch>
        </p:blipFill>
        <p:spPr>
          <a:xfrm>
            <a:off x="2961475" y="1616596"/>
            <a:ext cx="12806362" cy="6312967"/>
          </a:xfrm>
          <a:prstGeom prst="rect">
            <a:avLst/>
          </a:prstGeom>
        </p:spPr>
      </p:pic>
    </p:spTree>
    <p:extLst>
      <p:ext uri="{BB962C8B-B14F-4D97-AF65-F5344CB8AC3E}">
        <p14:creationId xmlns:p14="http://schemas.microsoft.com/office/powerpoint/2010/main" val="777213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BD81F-59B7-A154-F5D9-06207A38AF8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B9A30C9-BF9B-7FED-CD35-4E93395F29C9}"/>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7F18A4D4-EF41-BF81-CDA1-B478C3091A2C}"/>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6" name="Picture 5">
            <a:extLst>
              <a:ext uri="{FF2B5EF4-FFF2-40B4-BE49-F238E27FC236}">
                <a16:creationId xmlns:a16="http://schemas.microsoft.com/office/drawing/2014/main" id="{08B117C9-EFAB-899F-C096-5354997894EA}"/>
              </a:ext>
            </a:extLst>
          </p:cNvPr>
          <p:cNvPicPr>
            <a:picLocks noChangeAspect="1"/>
          </p:cNvPicPr>
          <p:nvPr/>
        </p:nvPicPr>
        <p:blipFill>
          <a:blip r:embed="rId2"/>
          <a:stretch>
            <a:fillRect/>
          </a:stretch>
        </p:blipFill>
        <p:spPr>
          <a:xfrm>
            <a:off x="1524000" y="1581150"/>
            <a:ext cx="15240000" cy="7924800"/>
          </a:xfrm>
          <a:prstGeom prst="rect">
            <a:avLst/>
          </a:prstGeom>
        </p:spPr>
      </p:pic>
    </p:spTree>
    <p:extLst>
      <p:ext uri="{BB962C8B-B14F-4D97-AF65-F5344CB8AC3E}">
        <p14:creationId xmlns:p14="http://schemas.microsoft.com/office/powerpoint/2010/main" val="1167269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231D-ED04-A0C5-4EF5-C121B8C9B732}"/>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2D80946-8BF4-30DD-675D-FEE089A5E282}"/>
              </a:ext>
            </a:extLst>
          </p:cNvPr>
          <p:cNvSpPr>
            <a:spLocks noGrp="1"/>
          </p:cNvSpPr>
          <p:nvPr>
            <p:ph type="subTitle" idx="1"/>
          </p:nvPr>
        </p:nvSpPr>
        <p:spPr/>
        <p:txBody>
          <a:bodyPr/>
          <a:lstStyle/>
          <a:p>
            <a:endParaRPr lang="en-IN" dirty="0"/>
          </a:p>
        </p:txBody>
      </p:sp>
      <p:sp>
        <p:nvSpPr>
          <p:cNvPr id="3" name="Title 2">
            <a:extLst>
              <a:ext uri="{FF2B5EF4-FFF2-40B4-BE49-F238E27FC236}">
                <a16:creationId xmlns:a16="http://schemas.microsoft.com/office/drawing/2014/main" id="{E774BB63-BDEA-3A77-BF7A-8DAD80ADCBC6}"/>
              </a:ext>
            </a:extLst>
          </p:cNvPr>
          <p:cNvSpPr>
            <a:spLocks noGrp="1"/>
          </p:cNvSpPr>
          <p:nvPr>
            <p:ph type="ctrTitle"/>
          </p:nvPr>
        </p:nvSpPr>
        <p:spPr>
          <a:xfrm>
            <a:off x="2961475" y="296912"/>
            <a:ext cx="11998500" cy="1470000"/>
          </a:xfrm>
        </p:spPr>
        <p:txBody>
          <a:bodyPr/>
          <a:lstStyle/>
          <a:p>
            <a:r>
              <a:rPr lang="en-US" dirty="0"/>
              <a:t>API Screenshots</a:t>
            </a:r>
            <a:endParaRPr lang="en-IN" dirty="0"/>
          </a:p>
        </p:txBody>
      </p:sp>
      <p:pic>
        <p:nvPicPr>
          <p:cNvPr id="5" name="Picture 4">
            <a:extLst>
              <a:ext uri="{FF2B5EF4-FFF2-40B4-BE49-F238E27FC236}">
                <a16:creationId xmlns:a16="http://schemas.microsoft.com/office/drawing/2014/main" id="{61014BFA-7D1D-9BB0-6237-DC4954AB5D5C}"/>
              </a:ext>
            </a:extLst>
          </p:cNvPr>
          <p:cNvPicPr>
            <a:picLocks noChangeAspect="1"/>
          </p:cNvPicPr>
          <p:nvPr/>
        </p:nvPicPr>
        <p:blipFill>
          <a:blip r:embed="rId2"/>
          <a:stretch>
            <a:fillRect/>
          </a:stretch>
        </p:blipFill>
        <p:spPr>
          <a:xfrm>
            <a:off x="1524000" y="1595438"/>
            <a:ext cx="15240000" cy="7867650"/>
          </a:xfrm>
          <a:prstGeom prst="rect">
            <a:avLst/>
          </a:prstGeom>
        </p:spPr>
      </p:pic>
    </p:spTree>
    <p:extLst>
      <p:ext uri="{BB962C8B-B14F-4D97-AF65-F5344CB8AC3E}">
        <p14:creationId xmlns:p14="http://schemas.microsoft.com/office/powerpoint/2010/main" val="104374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B7DA9C-03B4-9659-4CC4-3FC3BBFAACA8}"/>
              </a:ext>
            </a:extLst>
          </p:cNvPr>
          <p:cNvSpPr>
            <a:spLocks noGrp="1"/>
          </p:cNvSpPr>
          <p:nvPr>
            <p:ph type="subTitle" idx="1"/>
          </p:nvPr>
        </p:nvSpPr>
        <p:spPr>
          <a:xfrm>
            <a:off x="1414464" y="1985963"/>
            <a:ext cx="15001874" cy="2490812"/>
          </a:xfrm>
        </p:spPr>
        <p:txBody>
          <a:bodyPr/>
          <a:lstStyle/>
          <a:p>
            <a:r>
              <a:rPr lang="en-IN" dirty="0"/>
              <a:t>https://github.com/htmw/2025S-RushHour/wiki</a:t>
            </a:r>
          </a:p>
        </p:txBody>
      </p:sp>
      <p:sp>
        <p:nvSpPr>
          <p:cNvPr id="3" name="Title 2">
            <a:extLst>
              <a:ext uri="{FF2B5EF4-FFF2-40B4-BE49-F238E27FC236}">
                <a16:creationId xmlns:a16="http://schemas.microsoft.com/office/drawing/2014/main" id="{DD77A1E0-2B36-D069-D60D-C8C857CD422B}"/>
              </a:ext>
            </a:extLst>
          </p:cNvPr>
          <p:cNvSpPr>
            <a:spLocks noGrp="1"/>
          </p:cNvSpPr>
          <p:nvPr>
            <p:ph type="ctrTitle"/>
          </p:nvPr>
        </p:nvSpPr>
        <p:spPr>
          <a:xfrm>
            <a:off x="2990050" y="437583"/>
            <a:ext cx="11998500" cy="1319780"/>
          </a:xfrm>
        </p:spPr>
        <p:txBody>
          <a:bodyPr/>
          <a:lstStyle/>
          <a:p>
            <a:r>
              <a:rPr lang="en-US" dirty="0"/>
              <a:t>WIKI PAGE </a:t>
            </a:r>
            <a:endParaRPr lang="en-IN" dirty="0"/>
          </a:p>
        </p:txBody>
      </p:sp>
      <p:pic>
        <p:nvPicPr>
          <p:cNvPr id="4" name="Picture 3">
            <a:extLst>
              <a:ext uri="{FF2B5EF4-FFF2-40B4-BE49-F238E27FC236}">
                <a16:creationId xmlns:a16="http://schemas.microsoft.com/office/drawing/2014/main" id="{C3392BDB-82BF-996F-1BB3-9D196933A70F}"/>
              </a:ext>
            </a:extLst>
          </p:cNvPr>
          <p:cNvPicPr>
            <a:picLocks noChangeAspect="1"/>
          </p:cNvPicPr>
          <p:nvPr/>
        </p:nvPicPr>
        <p:blipFill>
          <a:blip r:embed="rId2"/>
          <a:stretch>
            <a:fillRect/>
          </a:stretch>
        </p:blipFill>
        <p:spPr>
          <a:xfrm>
            <a:off x="16130563" y="-57149"/>
            <a:ext cx="2348464" cy="2643414"/>
          </a:xfrm>
          <a:prstGeom prst="rect">
            <a:avLst/>
          </a:prstGeom>
        </p:spPr>
      </p:pic>
      <p:pic>
        <p:nvPicPr>
          <p:cNvPr id="6" name="Picture 5">
            <a:extLst>
              <a:ext uri="{FF2B5EF4-FFF2-40B4-BE49-F238E27FC236}">
                <a16:creationId xmlns:a16="http://schemas.microsoft.com/office/drawing/2014/main" id="{14BE4AD9-1A39-3268-2829-BE07892E840F}"/>
              </a:ext>
            </a:extLst>
          </p:cNvPr>
          <p:cNvPicPr>
            <a:picLocks noChangeAspect="1"/>
          </p:cNvPicPr>
          <p:nvPr/>
        </p:nvPicPr>
        <p:blipFill>
          <a:blip r:embed="rId3"/>
          <a:stretch>
            <a:fillRect/>
          </a:stretch>
        </p:blipFill>
        <p:spPr>
          <a:xfrm>
            <a:off x="2084981" y="3014688"/>
            <a:ext cx="13808637" cy="6248942"/>
          </a:xfrm>
          <a:prstGeom prst="rect">
            <a:avLst/>
          </a:prstGeom>
        </p:spPr>
      </p:pic>
    </p:spTree>
    <p:extLst>
      <p:ext uri="{BB962C8B-B14F-4D97-AF65-F5344CB8AC3E}">
        <p14:creationId xmlns:p14="http://schemas.microsoft.com/office/powerpoint/2010/main" val="182255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373351-08DC-1C05-26A7-AD8F8A7C6C93}"/>
              </a:ext>
            </a:extLst>
          </p:cNvPr>
          <p:cNvSpPr>
            <a:spLocks noGrp="1"/>
          </p:cNvSpPr>
          <p:nvPr>
            <p:ph type="subTitle" idx="1"/>
          </p:nvPr>
        </p:nvSpPr>
        <p:spPr/>
        <p:txBody>
          <a:bodyPr>
            <a:normAutofit lnSpcReduction="10000"/>
          </a:bodyPr>
          <a:lstStyle/>
          <a:p>
            <a:r>
              <a:rPr lang="en-US" dirty="0"/>
              <a:t>CONTACT US:</a:t>
            </a:r>
          </a:p>
          <a:p>
            <a:endParaRPr lang="en-US" dirty="0"/>
          </a:p>
          <a:p>
            <a:r>
              <a:rPr lang="en-US" dirty="0"/>
              <a:t>teamuspark@gmail.com </a:t>
            </a:r>
          </a:p>
          <a:p>
            <a:endParaRPr lang="en-IN" dirty="0"/>
          </a:p>
        </p:txBody>
      </p:sp>
      <p:sp>
        <p:nvSpPr>
          <p:cNvPr id="3" name="Title 2">
            <a:extLst>
              <a:ext uri="{FF2B5EF4-FFF2-40B4-BE49-F238E27FC236}">
                <a16:creationId xmlns:a16="http://schemas.microsoft.com/office/drawing/2014/main" id="{07DCAB96-8173-F384-B56F-B070B8E3FAD5}"/>
              </a:ext>
            </a:extLst>
          </p:cNvPr>
          <p:cNvSpPr>
            <a:spLocks noGrp="1"/>
          </p:cNvSpPr>
          <p:nvPr>
            <p:ph type="ctrTitle"/>
          </p:nvPr>
        </p:nvSpPr>
        <p:spPr/>
        <p:txBody>
          <a:bodyPr/>
          <a:lstStyle/>
          <a:p>
            <a:r>
              <a:rPr lang="en-US" dirty="0"/>
              <a:t>THANK YOU </a:t>
            </a:r>
            <a:endParaRPr lang="en-IN" dirty="0"/>
          </a:p>
        </p:txBody>
      </p:sp>
      <p:pic>
        <p:nvPicPr>
          <p:cNvPr id="4" name="Picture 3">
            <a:extLst>
              <a:ext uri="{FF2B5EF4-FFF2-40B4-BE49-F238E27FC236}">
                <a16:creationId xmlns:a16="http://schemas.microsoft.com/office/drawing/2014/main" id="{1A21592F-4177-52A8-2FB1-3E86AA7DC5FF}"/>
              </a:ext>
            </a:extLst>
          </p:cNvPr>
          <p:cNvPicPr>
            <a:picLocks noChangeAspect="1"/>
          </p:cNvPicPr>
          <p:nvPr/>
        </p:nvPicPr>
        <p:blipFill>
          <a:blip r:embed="rId2"/>
          <a:stretch>
            <a:fillRect/>
          </a:stretch>
        </p:blipFill>
        <p:spPr>
          <a:xfrm>
            <a:off x="7815068" y="5730909"/>
            <a:ext cx="2348464" cy="2643414"/>
          </a:xfrm>
          <a:prstGeom prst="rect">
            <a:avLst/>
          </a:prstGeom>
        </p:spPr>
      </p:pic>
    </p:spTree>
    <p:extLst>
      <p:ext uri="{BB962C8B-B14F-4D97-AF65-F5344CB8AC3E}">
        <p14:creationId xmlns:p14="http://schemas.microsoft.com/office/powerpoint/2010/main" val="3997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1617F702-1A69-0BC2-3690-D43D30389F22}"/>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656CDD6F-E7F1-B8C3-D71E-E02ED8750844}"/>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FEC179D2-3253-C57D-ACD3-F0E4D8A1BCE0}"/>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23DC4866-26E2-0932-37E7-87909665E619}"/>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BAD666F5-C548-0493-3A12-C270A0CF1DE8}"/>
              </a:ext>
            </a:extLst>
          </p:cNvPr>
          <p:cNvGrpSpPr/>
          <p:nvPr/>
        </p:nvGrpSpPr>
        <p:grpSpPr>
          <a:xfrm>
            <a:off x="715596" y="756496"/>
            <a:ext cx="16771083" cy="8774008"/>
            <a:chOff x="0" y="-241102"/>
            <a:chExt cx="22361444" cy="11698677"/>
          </a:xfrm>
        </p:grpSpPr>
        <p:grpSp>
          <p:nvGrpSpPr>
            <p:cNvPr id="80" name="Google Shape;80;p12">
              <a:extLst>
                <a:ext uri="{FF2B5EF4-FFF2-40B4-BE49-F238E27FC236}">
                  <a16:creationId xmlns:a16="http://schemas.microsoft.com/office/drawing/2014/main" id="{C90FE201-CFCA-BB15-7FE8-D8EC7CF1FE3B}"/>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D75D79DD-57D9-D445-1BE7-BA8151882DD3}"/>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851CAE14-2D70-8EA3-10A4-7604D2E3C63A}"/>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285D3CF1-65F0-DF3D-A474-782E498DBFEE}"/>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17ABE00C-D8A3-92A1-9582-0ACB9EC0676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758A17A5-CD8E-8C9F-99B7-4ADFC679A54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B848D51D-0977-060E-CC76-8F0A09A9ADD0}"/>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50587724-E5FC-A870-CED9-51807263104F}"/>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7FB473BE-188D-77D7-2E38-41B12CC7712B}"/>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6AAE5F72-3084-7B72-3B7C-2C81476E70B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20C321E5-E786-78C9-FB1F-8937AA8D6741}"/>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78A3DE5-29EE-41A8-AB99-86265D3A51AB}"/>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ED40C865-98F8-D520-1D54-0E741C70B9D6}"/>
              </a:ext>
            </a:extLst>
          </p:cNvPr>
          <p:cNvSpPr txBox="1"/>
          <p:nvPr/>
        </p:nvSpPr>
        <p:spPr>
          <a:xfrm>
            <a:off x="2514600" y="1920206"/>
            <a:ext cx="11433575" cy="1107996"/>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     PROBLEM STATEMENT</a:t>
            </a:r>
            <a:endParaRPr lang="en-US" sz="6000" b="1"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2245AA1A-F985-C1ED-6816-7CAA4017CE56}"/>
              </a:ext>
            </a:extLst>
          </p:cNvPr>
          <p:cNvSpPr txBox="1"/>
          <p:nvPr/>
        </p:nvSpPr>
        <p:spPr>
          <a:xfrm>
            <a:off x="1471613" y="3800475"/>
            <a:ext cx="15259050" cy="4174541"/>
          </a:xfrm>
          <a:prstGeom prst="rect">
            <a:avLst/>
          </a:prstGeom>
          <a:noFill/>
        </p:spPr>
        <p:txBody>
          <a:bodyPr wrap="square">
            <a:spAutoFit/>
          </a:bodyPr>
          <a:lstStyle/>
          <a:p>
            <a:pPr marL="0" marR="0" lvl="0" indent="0" rtl="0">
              <a:lnSpc>
                <a:spcPct val="120000"/>
              </a:lnSpc>
              <a:spcBef>
                <a:spcPts val="0"/>
              </a:spcBef>
              <a:spcAft>
                <a:spcPts val="0"/>
              </a:spcAft>
              <a:buNone/>
            </a:pPr>
            <a:r>
              <a:rPr lang="en-US" sz="3200" dirty="0">
                <a:solidFill>
                  <a:schemeClr val="bg1"/>
                </a:solidFill>
              </a:rPr>
              <a:t>Continuous Medical Assistance is one of a non-negotiable requirement these days and it can't be ignored. It is tedious to manage and store data related to a diagnosis of a patient for hospitals and for the patient as well.  A simplified way of managing health care is needed, which can be achieved through AI chatbot and smart data storage system and like wise professionals in the medical sector can use a trained ML based algorithm service to reduce manual effort in the patient diagnosis. </a:t>
            </a:r>
          </a:p>
          <a:p>
            <a:pPr marL="0" marR="0" lvl="0" indent="0" rtl="0">
              <a:lnSpc>
                <a:spcPct val="120000"/>
              </a:lnSpc>
              <a:spcBef>
                <a:spcPts val="0"/>
              </a:spcBef>
              <a:spcAft>
                <a:spcPts val="0"/>
              </a:spcAft>
              <a:buNone/>
            </a:pPr>
            <a:r>
              <a:rPr lang="en-US" sz="3200" b="0" i="0" u="none" strike="noStrike" cap="none" dirty="0">
                <a:solidFill>
                  <a:schemeClr val="bg1"/>
                </a:solidFill>
                <a:latin typeface="Arial"/>
                <a:ea typeface="Arial"/>
                <a:cs typeface="Arial"/>
                <a:sym typeface="Arial"/>
              </a:rPr>
              <a:t>This creates a hassle-free</a:t>
            </a:r>
            <a:r>
              <a:rPr lang="en-US" sz="3200" dirty="0">
                <a:solidFill>
                  <a:schemeClr val="bg1"/>
                </a:solidFill>
              </a:rPr>
              <a:t> environment for both patient and doctors.</a:t>
            </a:r>
            <a:endParaRPr lang="en-US" sz="32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10728838-615F-9D25-1B28-66F5B9D2247D}"/>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3625741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F9319B86-7D34-C4AC-AE3A-887126295E44}"/>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BE29C47B-2217-1D1D-8AF1-E292BA7BAA17}"/>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5B6A6BAB-1A20-7B25-3231-A61E472738C2}"/>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4000" dirty="0"/>
            </a:p>
            <a:p>
              <a:endParaRPr lang="en-US" sz="4400" dirty="0"/>
            </a:p>
          </p:txBody>
        </p:sp>
        <p:sp>
          <p:nvSpPr>
            <p:cNvPr id="102" name="Google Shape;102;p13">
              <a:extLst>
                <a:ext uri="{FF2B5EF4-FFF2-40B4-BE49-F238E27FC236}">
                  <a16:creationId xmlns:a16="http://schemas.microsoft.com/office/drawing/2014/main" id="{460197B1-70E3-3146-EB30-9D3036ADAD8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1ABA5AC0-7CEF-8248-14E2-41348E9B2F67}"/>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44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44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p:txBody>
      </p:sp>
      <p:sp>
        <p:nvSpPr>
          <p:cNvPr id="109" name="Google Shape;109;p13">
            <a:extLst>
              <a:ext uri="{FF2B5EF4-FFF2-40B4-BE49-F238E27FC236}">
                <a16:creationId xmlns:a16="http://schemas.microsoft.com/office/drawing/2014/main" id="{4F390E9B-D84F-91A1-1DEF-7382D0C1F904}"/>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9" name="Picture 8">
            <a:extLst>
              <a:ext uri="{FF2B5EF4-FFF2-40B4-BE49-F238E27FC236}">
                <a16:creationId xmlns:a16="http://schemas.microsoft.com/office/drawing/2014/main" id="{E0498487-5E61-9876-7AE6-ECD143103127}"/>
              </a:ext>
            </a:extLst>
          </p:cNvPr>
          <p:cNvPicPr>
            <a:picLocks noChangeAspect="1"/>
          </p:cNvPicPr>
          <p:nvPr/>
        </p:nvPicPr>
        <p:blipFill>
          <a:blip r:embed="rId3"/>
          <a:stretch>
            <a:fillRect/>
          </a:stretch>
        </p:blipFill>
        <p:spPr>
          <a:xfrm>
            <a:off x="5110325" y="1470469"/>
            <a:ext cx="8493919" cy="7734491"/>
          </a:xfrm>
          <a:prstGeom prst="rect">
            <a:avLst/>
          </a:prstGeom>
        </p:spPr>
      </p:pic>
    </p:spTree>
    <p:extLst>
      <p:ext uri="{BB962C8B-B14F-4D97-AF65-F5344CB8AC3E}">
        <p14:creationId xmlns:p14="http://schemas.microsoft.com/office/powerpoint/2010/main" val="2071048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5">
          <a:extLst>
            <a:ext uri="{FF2B5EF4-FFF2-40B4-BE49-F238E27FC236}">
              <a16:creationId xmlns:a16="http://schemas.microsoft.com/office/drawing/2014/main" id="{7EABBC13-206F-67B7-B221-975020FF5F06}"/>
            </a:ext>
          </a:extLst>
        </p:cNvPr>
        <p:cNvGrpSpPr/>
        <p:nvPr/>
      </p:nvGrpSpPr>
      <p:grpSpPr>
        <a:xfrm>
          <a:off x="0" y="0"/>
          <a:ext cx="0" cy="0"/>
          <a:chOff x="0" y="0"/>
          <a:chExt cx="0" cy="0"/>
        </a:xfrm>
      </p:grpSpPr>
      <p:grpSp>
        <p:nvGrpSpPr>
          <p:cNvPr id="76" name="Google Shape;76;p12">
            <a:extLst>
              <a:ext uri="{FF2B5EF4-FFF2-40B4-BE49-F238E27FC236}">
                <a16:creationId xmlns:a16="http://schemas.microsoft.com/office/drawing/2014/main" id="{B834C87F-F1E5-C4A1-0D8A-7240A1AA844C}"/>
              </a:ext>
            </a:extLst>
          </p:cNvPr>
          <p:cNvGrpSpPr/>
          <p:nvPr/>
        </p:nvGrpSpPr>
        <p:grpSpPr>
          <a:xfrm>
            <a:off x="0" y="0"/>
            <a:ext cx="18288000" cy="10287000"/>
            <a:chOff x="0" y="0"/>
            <a:chExt cx="24384000" cy="13716000"/>
          </a:xfrm>
        </p:grpSpPr>
        <p:sp>
          <p:nvSpPr>
            <p:cNvPr id="77" name="Google Shape;77;p12">
              <a:extLst>
                <a:ext uri="{FF2B5EF4-FFF2-40B4-BE49-F238E27FC236}">
                  <a16:creationId xmlns:a16="http://schemas.microsoft.com/office/drawing/2014/main" id="{7F539518-5A4C-E958-39CD-CEC1FA380237}"/>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txBody>
            <a:bodyPr/>
            <a:lstStyle/>
            <a:p>
              <a:endParaRPr lang="en-IN"/>
            </a:p>
          </p:txBody>
        </p:sp>
        <p:sp>
          <p:nvSpPr>
            <p:cNvPr id="78" name="Google Shape;78;p12">
              <a:extLst>
                <a:ext uri="{FF2B5EF4-FFF2-40B4-BE49-F238E27FC236}">
                  <a16:creationId xmlns:a16="http://schemas.microsoft.com/office/drawing/2014/main" id="{D1F8592A-0DF6-284A-31BC-E7FDD9332E9D}"/>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txBody>
            <a:bodyPr/>
            <a:lstStyle/>
            <a:p>
              <a:endParaRPr lang="en-IN"/>
            </a:p>
          </p:txBody>
        </p:sp>
      </p:grpSp>
      <p:grpSp>
        <p:nvGrpSpPr>
          <p:cNvPr id="79" name="Google Shape;79;p12">
            <a:extLst>
              <a:ext uri="{FF2B5EF4-FFF2-40B4-BE49-F238E27FC236}">
                <a16:creationId xmlns:a16="http://schemas.microsoft.com/office/drawing/2014/main" id="{1BB556FB-5C4B-A0E6-A0C2-32A5747A1FA4}"/>
              </a:ext>
            </a:extLst>
          </p:cNvPr>
          <p:cNvGrpSpPr/>
          <p:nvPr/>
        </p:nvGrpSpPr>
        <p:grpSpPr>
          <a:xfrm>
            <a:off x="770278" y="798032"/>
            <a:ext cx="16771083" cy="8774008"/>
            <a:chOff x="0" y="-241102"/>
            <a:chExt cx="22361444" cy="11698677"/>
          </a:xfrm>
        </p:grpSpPr>
        <p:grpSp>
          <p:nvGrpSpPr>
            <p:cNvPr id="80" name="Google Shape;80;p12">
              <a:extLst>
                <a:ext uri="{FF2B5EF4-FFF2-40B4-BE49-F238E27FC236}">
                  <a16:creationId xmlns:a16="http://schemas.microsoft.com/office/drawing/2014/main" id="{352A5AE3-52A3-611F-C3A8-7243F8E23C02}"/>
                </a:ext>
              </a:extLst>
            </p:cNvPr>
            <p:cNvGrpSpPr/>
            <p:nvPr/>
          </p:nvGrpSpPr>
          <p:grpSpPr>
            <a:xfrm>
              <a:off x="0" y="-241102"/>
              <a:ext cx="22361444" cy="11698677"/>
              <a:chOff x="0" y="-47625"/>
              <a:chExt cx="4417075" cy="2310850"/>
            </a:xfrm>
          </p:grpSpPr>
          <p:sp>
            <p:nvSpPr>
              <p:cNvPr id="81" name="Google Shape;81;p12">
                <a:extLst>
                  <a:ext uri="{FF2B5EF4-FFF2-40B4-BE49-F238E27FC236}">
                    <a16:creationId xmlns:a16="http://schemas.microsoft.com/office/drawing/2014/main" id="{98C2F058-DF2F-0C66-F779-12B9FA576B95}"/>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txBody>
              <a:bodyPr/>
              <a:lstStyle/>
              <a:p>
                <a:endParaRPr lang="en-IN"/>
              </a:p>
            </p:txBody>
          </p:sp>
          <p:sp>
            <p:nvSpPr>
              <p:cNvPr id="82" name="Google Shape;82;p12">
                <a:extLst>
                  <a:ext uri="{FF2B5EF4-FFF2-40B4-BE49-F238E27FC236}">
                    <a16:creationId xmlns:a16="http://schemas.microsoft.com/office/drawing/2014/main" id="{4840543C-E550-02AC-06AA-DCFDB51A4DB4}"/>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2">
              <a:extLst>
                <a:ext uri="{FF2B5EF4-FFF2-40B4-BE49-F238E27FC236}">
                  <a16:creationId xmlns:a16="http://schemas.microsoft.com/office/drawing/2014/main" id="{D9B0EE8C-3117-5A77-E41A-67A63F45DE13}"/>
                </a:ext>
              </a:extLst>
            </p:cNvPr>
            <p:cNvGrpSpPr/>
            <p:nvPr/>
          </p:nvGrpSpPr>
          <p:grpSpPr>
            <a:xfrm>
              <a:off x="698199" y="414054"/>
              <a:ext cx="20876442" cy="10385854"/>
              <a:chOff x="0" y="-47625"/>
              <a:chExt cx="4123742" cy="2051527"/>
            </a:xfrm>
          </p:grpSpPr>
          <p:sp>
            <p:nvSpPr>
              <p:cNvPr id="84" name="Google Shape;84;p12">
                <a:extLst>
                  <a:ext uri="{FF2B5EF4-FFF2-40B4-BE49-F238E27FC236}">
                    <a16:creationId xmlns:a16="http://schemas.microsoft.com/office/drawing/2014/main" id="{DCE4D95F-0ADF-E6AB-0B9C-DC87CFA384B7}"/>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IN"/>
              </a:p>
            </p:txBody>
          </p:sp>
          <p:sp>
            <p:nvSpPr>
              <p:cNvPr id="85" name="Google Shape;85;p12">
                <a:extLst>
                  <a:ext uri="{FF2B5EF4-FFF2-40B4-BE49-F238E27FC236}">
                    <a16:creationId xmlns:a16="http://schemas.microsoft.com/office/drawing/2014/main" id="{50EC7DAC-1541-5872-095F-363879635AA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86" name="Google Shape;86;p12">
            <a:extLst>
              <a:ext uri="{FF2B5EF4-FFF2-40B4-BE49-F238E27FC236}">
                <a16:creationId xmlns:a16="http://schemas.microsoft.com/office/drawing/2014/main" id="{2B1ACABC-8054-73EE-89B0-20A0373F74A3}"/>
              </a:ext>
            </a:extLst>
          </p:cNvPr>
          <p:cNvSpPr txBox="1"/>
          <p:nvPr/>
        </p:nvSpPr>
        <p:spPr>
          <a:xfrm>
            <a:off x="7490963" y="6605962"/>
            <a:ext cx="3306074"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87" name="Google Shape;87;p12">
            <a:extLst>
              <a:ext uri="{FF2B5EF4-FFF2-40B4-BE49-F238E27FC236}">
                <a16:creationId xmlns:a16="http://schemas.microsoft.com/office/drawing/2014/main" id="{FE5A19AE-2D07-8726-39E5-6A28760F1EEC}"/>
              </a:ext>
            </a:extLst>
          </p:cNvPr>
          <p:cNvSpPr txBox="1"/>
          <p:nvPr/>
        </p:nvSpPr>
        <p:spPr>
          <a:xfrm>
            <a:off x="749096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88" name="Google Shape;88;p12">
            <a:extLst>
              <a:ext uri="{FF2B5EF4-FFF2-40B4-BE49-F238E27FC236}">
                <a16:creationId xmlns:a16="http://schemas.microsoft.com/office/drawing/2014/main" id="{D569FA2E-BC8D-89E4-9918-2C9B9F998471}"/>
              </a:ext>
            </a:extLst>
          </p:cNvPr>
          <p:cNvSpPr txBox="1"/>
          <p:nvPr/>
        </p:nvSpPr>
        <p:spPr>
          <a:xfrm>
            <a:off x="1662804" y="3205990"/>
            <a:ext cx="3306074" cy="144039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lang="en-US" sz="3200" b="0" i="0" u="none" strike="noStrike" cap="none" dirty="0">
              <a:solidFill>
                <a:schemeClr val="bg1"/>
              </a:solidFill>
              <a:latin typeface="Arial"/>
              <a:ea typeface="Arial"/>
              <a:cs typeface="Arial"/>
              <a:sym typeface="Arial"/>
            </a:endParaRPr>
          </a:p>
          <a:p>
            <a:pPr marL="0" marR="0" lvl="0" indent="0" algn="ctr" rtl="0">
              <a:lnSpc>
                <a:spcPct val="120000"/>
              </a:lnSpc>
              <a:spcBef>
                <a:spcPts val="0"/>
              </a:spcBef>
              <a:spcAft>
                <a:spcPts val="0"/>
              </a:spcAft>
              <a:buNone/>
            </a:pPr>
            <a:endParaRPr lang="en-US" sz="3200" dirty="0">
              <a:solidFill>
                <a:srgbClr val="71CBEF"/>
              </a:solidFill>
            </a:endParaRPr>
          </a:p>
          <a:p>
            <a:pPr marL="0" marR="0" lvl="0" indent="0" algn="ctr" rtl="0">
              <a:lnSpc>
                <a:spcPct val="120000"/>
              </a:lnSpc>
              <a:spcBef>
                <a:spcPts val="0"/>
              </a:spcBef>
              <a:spcAft>
                <a:spcPts val="0"/>
              </a:spcAft>
              <a:buNone/>
            </a:pPr>
            <a:endParaRPr dirty="0"/>
          </a:p>
        </p:txBody>
      </p:sp>
      <p:sp>
        <p:nvSpPr>
          <p:cNvPr id="89" name="Google Shape;89;p12">
            <a:extLst>
              <a:ext uri="{FF2B5EF4-FFF2-40B4-BE49-F238E27FC236}">
                <a16:creationId xmlns:a16="http://schemas.microsoft.com/office/drawing/2014/main" id="{B6A9B56B-AEF9-8D39-AC7A-B2D9EF79AB2C}"/>
              </a:ext>
            </a:extLst>
          </p:cNvPr>
          <p:cNvSpPr txBox="1"/>
          <p:nvPr/>
        </p:nvSpPr>
        <p:spPr>
          <a:xfrm>
            <a:off x="2865983"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0" name="Google Shape;90;p12">
            <a:extLst>
              <a:ext uri="{FF2B5EF4-FFF2-40B4-BE49-F238E27FC236}">
                <a16:creationId xmlns:a16="http://schemas.microsoft.com/office/drawing/2014/main" id="{996AFF50-91F3-6310-693D-C7B9B8061BFA}"/>
              </a:ext>
            </a:extLst>
          </p:cNvPr>
          <p:cNvSpPr txBox="1"/>
          <p:nvPr/>
        </p:nvSpPr>
        <p:spPr>
          <a:xfrm>
            <a:off x="11966284" y="6605962"/>
            <a:ext cx="3794478" cy="25853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91" name="Google Shape;91;p12">
            <a:extLst>
              <a:ext uri="{FF2B5EF4-FFF2-40B4-BE49-F238E27FC236}">
                <a16:creationId xmlns:a16="http://schemas.microsoft.com/office/drawing/2014/main" id="{347B056A-62DB-F68C-A9B7-281D3B0AA2E6}"/>
              </a:ext>
            </a:extLst>
          </p:cNvPr>
          <p:cNvSpPr txBox="1"/>
          <p:nvPr/>
        </p:nvSpPr>
        <p:spPr>
          <a:xfrm>
            <a:off x="12210486" y="7202862"/>
            <a:ext cx="3306000"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dirty="0"/>
          </a:p>
        </p:txBody>
      </p:sp>
      <p:sp>
        <p:nvSpPr>
          <p:cNvPr id="92" name="Google Shape;92;p12">
            <a:extLst>
              <a:ext uri="{FF2B5EF4-FFF2-40B4-BE49-F238E27FC236}">
                <a16:creationId xmlns:a16="http://schemas.microsoft.com/office/drawing/2014/main" id="{14595DCC-77F6-6BCC-F336-6E9161FBF4CD}"/>
              </a:ext>
            </a:extLst>
          </p:cNvPr>
          <p:cNvSpPr txBox="1"/>
          <p:nvPr/>
        </p:nvSpPr>
        <p:spPr>
          <a:xfrm>
            <a:off x="2514600" y="1920206"/>
            <a:ext cx="13615963" cy="1551194"/>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6000" b="1" i="0" u="none" strike="noStrike" cap="none" dirty="0">
                <a:solidFill>
                  <a:srgbClr val="FFFFFF"/>
                </a:solidFill>
                <a:latin typeface="Microsoft YaHei" panose="020B0503020204020204" pitchFamily="34" charset="-122"/>
                <a:ea typeface="Microsoft YaHei" panose="020B0503020204020204" pitchFamily="34" charset="-122"/>
                <a:cs typeface="Archivo Black"/>
                <a:sym typeface="Archivo Black"/>
              </a:rPr>
              <a:t>PRO</a:t>
            </a:r>
            <a:r>
              <a:rPr lang="en-US" sz="6000" b="1" dirty="0">
                <a:solidFill>
                  <a:srgbClr val="FFFFFF"/>
                </a:solidFill>
                <a:latin typeface="Microsoft YaHei" panose="020B0503020204020204" pitchFamily="34" charset="-122"/>
                <a:ea typeface="Microsoft YaHei" panose="020B0503020204020204" pitchFamily="34" charset="-122"/>
                <a:cs typeface="Archivo Black"/>
                <a:sym typeface="Archivo Black"/>
              </a:rPr>
              <a:t>JECT DESCRIPTION</a:t>
            </a:r>
          </a:p>
          <a:p>
            <a:pPr marL="0" marR="0" lvl="0" indent="0" algn="ctr" rtl="0">
              <a:lnSpc>
                <a:spcPct val="120002"/>
              </a:lnSpc>
              <a:spcBef>
                <a:spcPts val="0"/>
              </a:spcBef>
              <a:spcAft>
                <a:spcPts val="0"/>
              </a:spcAft>
              <a:buNone/>
            </a:pPr>
            <a:r>
              <a:rPr lang="en-US" sz="2400" dirty="0">
                <a:solidFill>
                  <a:schemeClr val="tx2"/>
                </a:solidFill>
              </a:rPr>
              <a:t>A robust approach to ease the process of health care and management with just one click!</a:t>
            </a:r>
            <a:endParaRPr lang="en-US" sz="6000" b="1" dirty="0">
              <a:solidFill>
                <a:schemeClr val="tx2"/>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B787C753-FBE6-8BC5-E9EA-C8FB2367E680}"/>
              </a:ext>
            </a:extLst>
          </p:cNvPr>
          <p:cNvSpPr txBox="1"/>
          <p:nvPr/>
        </p:nvSpPr>
        <p:spPr>
          <a:xfrm>
            <a:off x="1471613" y="3800475"/>
            <a:ext cx="15259050" cy="4698402"/>
          </a:xfrm>
          <a:prstGeom prst="rect">
            <a:avLst/>
          </a:prstGeom>
          <a:noFill/>
        </p:spPr>
        <p:txBody>
          <a:bodyPr wrap="square">
            <a:spAutoFit/>
          </a:bodyPr>
          <a:lstStyle/>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a:t>
            </a:r>
            <a:r>
              <a:rPr lang="en-US" sz="2800" dirty="0">
                <a:solidFill>
                  <a:schemeClr val="tx2"/>
                </a:solidFill>
              </a:rPr>
              <a:t>“</a:t>
            </a:r>
            <a:r>
              <a:rPr lang="en-US" sz="2800" dirty="0" err="1">
                <a:solidFill>
                  <a:schemeClr val="tx2"/>
                </a:solidFill>
              </a:rPr>
              <a:t>uSpark</a:t>
            </a:r>
            <a:r>
              <a:rPr lang="en-US" sz="2800" dirty="0">
                <a:solidFill>
                  <a:schemeClr val="tx2"/>
                </a:solidFill>
              </a:rPr>
              <a:t>” </a:t>
            </a:r>
            <a:r>
              <a:rPr lang="en-US" sz="2800" dirty="0">
                <a:solidFill>
                  <a:schemeClr val="bg1"/>
                </a:solidFill>
              </a:rPr>
              <a:t>is an Intelligent full stack application incorporated with machine learning that is an ultimate go-to point for the users/patients for all their healthcare related issues. </a:t>
            </a:r>
            <a:r>
              <a:rPr lang="en-US" sz="2800" dirty="0" err="1">
                <a:solidFill>
                  <a:schemeClr val="bg1"/>
                </a:solidFill>
              </a:rPr>
              <a:t>uSpark</a:t>
            </a:r>
            <a:r>
              <a:rPr lang="en-US" sz="2800" dirty="0">
                <a:solidFill>
                  <a:schemeClr val="bg1"/>
                </a:solidFill>
              </a:rPr>
              <a:t> allows users to schedule appointments in a hassle-free manner.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These appointments can be virtual or in-person using </a:t>
            </a:r>
            <a:r>
              <a:rPr lang="en-US" sz="2800" dirty="0">
                <a:solidFill>
                  <a:schemeClr val="tx2"/>
                </a:solidFill>
              </a:rPr>
              <a:t>“</a:t>
            </a:r>
            <a:r>
              <a:rPr lang="en-US" sz="2800" dirty="0" err="1">
                <a:solidFill>
                  <a:schemeClr val="tx2"/>
                </a:solidFill>
              </a:rPr>
              <a:t>Uheal</a:t>
            </a:r>
            <a:r>
              <a:rPr lang="en-US" sz="2800" dirty="0">
                <a:solidFill>
                  <a:schemeClr val="tx2"/>
                </a:solidFill>
              </a:rPr>
              <a:t>” </a:t>
            </a:r>
            <a:r>
              <a:rPr lang="en-US" sz="2800" dirty="0">
                <a:solidFill>
                  <a:schemeClr val="bg1"/>
                </a:solidFill>
              </a:rPr>
              <a:t>a smart chatbot in the application that diagnoses the patient condition with the help of few questions. </a:t>
            </a:r>
            <a:r>
              <a:rPr lang="en-US" sz="2800" dirty="0" err="1">
                <a:solidFill>
                  <a:schemeClr val="bg1"/>
                </a:solidFill>
              </a:rPr>
              <a:t>uSpark</a:t>
            </a:r>
            <a:r>
              <a:rPr lang="en-US" sz="2800" dirty="0">
                <a:solidFill>
                  <a:schemeClr val="bg1"/>
                </a:solidFill>
              </a:rPr>
              <a:t> stores all the assessment details of the patient for further usage. </a:t>
            </a:r>
          </a:p>
          <a:p>
            <a:pPr marL="0" marR="0" lvl="0" indent="0" rtl="0">
              <a:lnSpc>
                <a:spcPct val="120000"/>
              </a:lnSpc>
              <a:spcBef>
                <a:spcPts val="0"/>
              </a:spcBef>
              <a:spcAft>
                <a:spcPts val="0"/>
              </a:spcAft>
              <a:buNone/>
            </a:pPr>
            <a:r>
              <a:rPr lang="en-US" sz="2800" dirty="0">
                <a:solidFill>
                  <a:srgbClr val="C085DB"/>
                </a:solidFill>
                <a:sym typeface="Wingdings" panose="05000000000000000000" pitchFamily="2" charset="2"/>
              </a:rPr>
              <a:t> </a:t>
            </a:r>
            <a:r>
              <a:rPr lang="en-US" sz="2800" dirty="0">
                <a:solidFill>
                  <a:schemeClr val="bg1"/>
                </a:solidFill>
              </a:rPr>
              <a:t>Doctors can use </a:t>
            </a:r>
            <a:r>
              <a:rPr lang="en-US" sz="2800" dirty="0" err="1">
                <a:solidFill>
                  <a:schemeClr val="bg1"/>
                </a:solidFill>
              </a:rPr>
              <a:t>uSpark</a:t>
            </a:r>
            <a:r>
              <a:rPr lang="en-US" sz="2800" dirty="0">
                <a:solidFill>
                  <a:schemeClr val="bg1"/>
                </a:solidFill>
              </a:rPr>
              <a:t> as their personal virtual assistant that helps them in their work for managing appointments and patients records. It provides doctors with </a:t>
            </a:r>
            <a:r>
              <a:rPr lang="en-US" sz="2800" dirty="0">
                <a:solidFill>
                  <a:schemeClr val="tx2"/>
                </a:solidFill>
              </a:rPr>
              <a:t>“</a:t>
            </a:r>
            <a:r>
              <a:rPr lang="en-US" sz="2800" dirty="0" err="1">
                <a:solidFill>
                  <a:schemeClr val="tx2"/>
                </a:solidFill>
              </a:rPr>
              <a:t>Useg</a:t>
            </a:r>
            <a:r>
              <a:rPr lang="en-US" sz="2800" dirty="0">
                <a:solidFill>
                  <a:schemeClr val="tx2"/>
                </a:solidFill>
              </a:rPr>
              <a:t>” </a:t>
            </a:r>
            <a:r>
              <a:rPr lang="en-US" sz="2800" dirty="0">
                <a:solidFill>
                  <a:schemeClr val="bg1"/>
                </a:solidFill>
              </a:rPr>
              <a:t>a well-trained ML algorithm that precisely processes bio-medical images that produces an output </a:t>
            </a:r>
            <a:endParaRPr lang="en-US" sz="2800" b="0" i="0" u="none" strike="noStrike" cap="none"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id="{A3DEF306-B483-66AB-4B61-08077268ED19}"/>
              </a:ext>
            </a:extLst>
          </p:cNvPr>
          <p:cNvPicPr>
            <a:picLocks noChangeAspect="1"/>
          </p:cNvPicPr>
          <p:nvPr/>
        </p:nvPicPr>
        <p:blipFill>
          <a:blip r:embed="rId4"/>
          <a:stretch>
            <a:fillRect/>
          </a:stretch>
        </p:blipFill>
        <p:spPr>
          <a:xfrm>
            <a:off x="16130563" y="-57149"/>
            <a:ext cx="2348464" cy="2643414"/>
          </a:xfrm>
          <a:prstGeom prst="rect">
            <a:avLst/>
          </a:prstGeom>
        </p:spPr>
      </p:pic>
    </p:spTree>
    <p:extLst>
      <p:ext uri="{BB962C8B-B14F-4D97-AF65-F5344CB8AC3E}">
        <p14:creationId xmlns:p14="http://schemas.microsoft.com/office/powerpoint/2010/main" val="283476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a:extLst>
            <a:ext uri="{FF2B5EF4-FFF2-40B4-BE49-F238E27FC236}">
              <a16:creationId xmlns:a16="http://schemas.microsoft.com/office/drawing/2014/main" id="{3E694B91-9BF0-90AF-1BE5-ADFFC055BB7F}"/>
            </a:ext>
          </a:extLst>
        </p:cNvPr>
        <p:cNvGrpSpPr/>
        <p:nvPr/>
      </p:nvGrpSpPr>
      <p:grpSpPr>
        <a:xfrm>
          <a:off x="0" y="0"/>
          <a:ext cx="0" cy="0"/>
          <a:chOff x="0" y="0"/>
          <a:chExt cx="0" cy="0"/>
        </a:xfrm>
      </p:grpSpPr>
      <p:grpSp>
        <p:nvGrpSpPr>
          <p:cNvPr id="100" name="Google Shape;100;p13">
            <a:extLst>
              <a:ext uri="{FF2B5EF4-FFF2-40B4-BE49-F238E27FC236}">
                <a16:creationId xmlns:a16="http://schemas.microsoft.com/office/drawing/2014/main" id="{5DE132B8-892A-A768-3796-D413EE47F2A5}"/>
              </a:ext>
            </a:extLst>
          </p:cNvPr>
          <p:cNvGrpSpPr/>
          <p:nvPr/>
        </p:nvGrpSpPr>
        <p:grpSpPr>
          <a:xfrm>
            <a:off x="777407" y="847874"/>
            <a:ext cx="16569779" cy="8700651"/>
            <a:chOff x="0" y="-47625"/>
            <a:chExt cx="4364057" cy="2291530"/>
          </a:xfrm>
        </p:grpSpPr>
        <p:sp>
          <p:nvSpPr>
            <p:cNvPr id="101" name="Google Shape;101;p13">
              <a:extLst>
                <a:ext uri="{FF2B5EF4-FFF2-40B4-BE49-F238E27FC236}">
                  <a16:creationId xmlns:a16="http://schemas.microsoft.com/office/drawing/2014/main" id="{FE6D2297-DAC6-4D60-731B-5AEA171A17AB}"/>
                </a:ext>
              </a:extLst>
            </p:cNvPr>
            <p:cNvSpPr/>
            <p:nvPr/>
          </p:nvSpPr>
          <p:spPr>
            <a:xfrm>
              <a:off x="104277" y="76438"/>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4400" b="1" dirty="0">
                  <a:solidFill>
                    <a:schemeClr val="tx2">
                      <a:lumMod val="20000"/>
                      <a:lumOff val="80000"/>
                    </a:schemeClr>
                  </a:solidFill>
                </a:rPr>
                <a:t>Link</a:t>
              </a:r>
              <a:r>
                <a:rPr lang="en-US" sz="4400" dirty="0">
                  <a:solidFill>
                    <a:schemeClr val="tx2">
                      <a:lumMod val="20000"/>
                      <a:lumOff val="80000"/>
                    </a:schemeClr>
                  </a:solidFill>
                </a:rPr>
                <a:t>:</a:t>
              </a:r>
            </a:p>
            <a:p>
              <a:r>
                <a:rPr lang="en-US" sz="4000" dirty="0">
                  <a:hlinkClick r:id="rId3"/>
                </a:rPr>
                <a:t>Team working agreement</a:t>
              </a:r>
              <a:endParaRPr lang="en-US" sz="4000" dirty="0"/>
            </a:p>
            <a:p>
              <a:endParaRPr lang="en-US" sz="4400" dirty="0"/>
            </a:p>
          </p:txBody>
        </p:sp>
        <p:sp>
          <p:nvSpPr>
            <p:cNvPr id="102" name="Google Shape;102;p13">
              <a:extLst>
                <a:ext uri="{FF2B5EF4-FFF2-40B4-BE49-F238E27FC236}">
                  <a16:creationId xmlns:a16="http://schemas.microsoft.com/office/drawing/2014/main" id="{BDAFA3DD-610D-6D78-625D-8922438E12C0}"/>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a:extLst>
              <a:ext uri="{FF2B5EF4-FFF2-40B4-BE49-F238E27FC236}">
                <a16:creationId xmlns:a16="http://schemas.microsoft.com/office/drawing/2014/main" id="{B9509DD3-4DA8-AC8F-34E7-80CBC0E1260D}"/>
              </a:ext>
            </a:extLst>
          </p:cNvPr>
          <p:cNvSpPr txBox="1"/>
          <p:nvPr/>
        </p:nvSpPr>
        <p:spPr>
          <a:xfrm>
            <a:off x="4516957" y="186887"/>
            <a:ext cx="9254085" cy="81253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400" b="1" dirty="0">
                <a:solidFill>
                  <a:srgbClr val="71CBEF"/>
                </a:solidFill>
                <a:latin typeface="Microsoft YaHei" panose="020B0503020204020204" pitchFamily="34" charset="-122"/>
                <a:ea typeface="Microsoft YaHei" panose="020B0503020204020204" pitchFamily="34" charset="-122"/>
                <a:sym typeface="Archivo Black"/>
              </a:rPr>
              <a:t>Team Working Agreement</a:t>
            </a:r>
            <a:endParaRPr lang="en-US" sz="4400" b="1" dirty="0">
              <a:latin typeface="Microsoft YaHei" panose="020B0503020204020204" pitchFamily="34" charset="-122"/>
              <a:ea typeface="Microsoft YaHei" panose="020B0503020204020204" pitchFamily="34" charset="-122"/>
            </a:endParaRPr>
          </a:p>
        </p:txBody>
      </p:sp>
      <p:sp>
        <p:nvSpPr>
          <p:cNvPr id="105" name="Google Shape;105;p13">
            <a:extLst>
              <a:ext uri="{FF2B5EF4-FFF2-40B4-BE49-F238E27FC236}">
                <a16:creationId xmlns:a16="http://schemas.microsoft.com/office/drawing/2014/main" id="{C0E0DF64-9E5A-8DB1-4918-4D96D9BFD185}"/>
              </a:ext>
            </a:extLst>
          </p:cNvPr>
          <p:cNvSpPr txBox="1"/>
          <p:nvPr/>
        </p:nvSpPr>
        <p:spPr>
          <a:xfrm>
            <a:off x="1613453" y="5218283"/>
            <a:ext cx="5320800"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dirty="0"/>
          </a:p>
        </p:txBody>
      </p:sp>
      <p:sp>
        <p:nvSpPr>
          <p:cNvPr id="109" name="Google Shape;109;p13">
            <a:extLst>
              <a:ext uri="{FF2B5EF4-FFF2-40B4-BE49-F238E27FC236}">
                <a16:creationId xmlns:a16="http://schemas.microsoft.com/office/drawing/2014/main" id="{D2AFB3B8-D5C0-B83C-B9DA-559B31D6822B}"/>
              </a:ext>
            </a:extLst>
          </p:cNvPr>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3" name="Picture 2">
            <a:extLst>
              <a:ext uri="{FF2B5EF4-FFF2-40B4-BE49-F238E27FC236}">
                <a16:creationId xmlns:a16="http://schemas.microsoft.com/office/drawing/2014/main" id="{367BA04F-29D6-AB75-31A0-8A5FF8D39FFA}"/>
              </a:ext>
            </a:extLst>
          </p:cNvPr>
          <p:cNvPicPr>
            <a:picLocks noChangeAspect="1"/>
          </p:cNvPicPr>
          <p:nvPr/>
        </p:nvPicPr>
        <p:blipFill>
          <a:blip r:embed="rId4"/>
          <a:stretch>
            <a:fillRect/>
          </a:stretch>
        </p:blipFill>
        <p:spPr>
          <a:xfrm>
            <a:off x="7320525" y="1525972"/>
            <a:ext cx="5951288" cy="7279700"/>
          </a:xfrm>
          <a:prstGeom prst="rect">
            <a:avLst/>
          </a:prstGeom>
        </p:spPr>
      </p:pic>
      <p:pic>
        <p:nvPicPr>
          <p:cNvPr id="5" name="Picture 4">
            <a:extLst>
              <a:ext uri="{FF2B5EF4-FFF2-40B4-BE49-F238E27FC236}">
                <a16:creationId xmlns:a16="http://schemas.microsoft.com/office/drawing/2014/main" id="{3696D53D-83B1-2EFE-4F5A-B25D0CFE4D5D}"/>
              </a:ext>
            </a:extLst>
          </p:cNvPr>
          <p:cNvPicPr>
            <a:picLocks noChangeAspect="1"/>
          </p:cNvPicPr>
          <p:nvPr/>
        </p:nvPicPr>
        <p:blipFill>
          <a:blip r:embed="rId5"/>
          <a:stretch>
            <a:fillRect/>
          </a:stretch>
        </p:blipFill>
        <p:spPr>
          <a:xfrm>
            <a:off x="12167815" y="2134590"/>
            <a:ext cx="5997636" cy="7783341"/>
          </a:xfrm>
          <a:prstGeom prst="rect">
            <a:avLst/>
          </a:prstGeom>
        </p:spPr>
      </p:pic>
    </p:spTree>
    <p:extLst>
      <p:ext uri="{BB962C8B-B14F-4D97-AF65-F5344CB8AC3E}">
        <p14:creationId xmlns:p14="http://schemas.microsoft.com/office/powerpoint/2010/main" val="3449831001"/>
      </p:ext>
    </p:extLst>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8655</TotalTime>
  <Words>4869</Words>
  <Application>Microsoft Office PowerPoint</Application>
  <PresentationFormat>Custom</PresentationFormat>
  <Paragraphs>753</Paragraphs>
  <Slides>58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Wingdings</vt:lpstr>
      <vt:lpstr>Archivo Black</vt:lpstr>
      <vt:lpstr>Montserrat Light Bold</vt:lpstr>
      <vt:lpstr>Calibri</vt:lpstr>
      <vt:lpstr>Comic Sans MS</vt:lpstr>
      <vt:lpstr>Rubik Mono</vt:lpstr>
      <vt:lpstr>Aptos</vt:lpstr>
      <vt:lpstr>Noto Sans</vt:lpstr>
      <vt:lpstr>Microsoft YaHei</vt:lpstr>
      <vt:lpstr>Cyber-Futuristic AI Technology Thesis Defense</vt:lpstr>
      <vt:lpstr>PowerPoint Presentation</vt:lpstr>
      <vt:lpstr>PowerPoint Presentation</vt:lpstr>
      <vt:lpstr>PowerPoint Presentation</vt:lpstr>
      <vt:lpstr>PowerPoint Presentation</vt:lpstr>
      <vt:lpstr>Improvements from professor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Algorithms And Models:</vt:lpstr>
      <vt:lpstr>PowerPoint Presentation</vt:lpstr>
      <vt:lpstr>Architecture Diagram</vt:lpstr>
      <vt:lpstr>Context Diagram</vt:lpstr>
      <vt:lpstr>Sequence Diagram</vt:lpstr>
      <vt:lpstr>State Diagram</vt:lpstr>
      <vt:lpstr>Class Diagram</vt:lpstr>
      <vt:lpstr>Sprint 1 Recap:</vt:lpstr>
      <vt:lpstr>Product Backlog</vt:lpstr>
      <vt:lpstr>Product Backlog</vt:lpstr>
      <vt:lpstr>Product Backlog</vt:lpstr>
      <vt:lpstr>Product Backlog</vt:lpstr>
      <vt:lpstr>SPRINT 2 STORIES</vt:lpstr>
      <vt:lpstr>SPRINT 2 STORIES</vt:lpstr>
      <vt:lpstr>SPRINT 2 STORIES</vt:lpstr>
      <vt:lpstr>SPRINT 2 TEST CASES</vt:lpstr>
      <vt:lpstr>SPRINT 2 TEST CASES</vt:lpstr>
      <vt:lpstr>SPRINT 2 TEST CASES</vt:lpstr>
      <vt:lpstr>SPRINT 2 TEST CASES</vt:lpstr>
      <vt:lpstr>SPRINT 2 STORIES COMPLETED</vt:lpstr>
      <vt:lpstr>SPRINT 2 STORIES COMPLETED</vt:lpstr>
      <vt:lpstr>SPRINT 2 STORIES NOT COMPLETED</vt:lpstr>
      <vt:lpstr>Sprint Velocity:</vt:lpstr>
      <vt:lpstr>PowerPoint Presentation</vt:lpstr>
      <vt:lpstr>PowerPoint Presentation</vt:lpstr>
      <vt:lpstr>Sprint Retrospective </vt:lpstr>
      <vt:lpstr>Sprint Retrospective </vt:lpstr>
      <vt:lpstr>Sprint 3 Planning: </vt:lpstr>
      <vt:lpstr>Sprint 3 Planning: </vt:lpstr>
      <vt:lpstr>PowerPoint Presentation</vt:lpstr>
      <vt:lpstr>PowerPoint Presentation</vt:lpstr>
      <vt:lpstr>PowerPoint Presentation</vt:lpstr>
      <vt:lpstr>PowerPoint Presentation</vt:lpstr>
      <vt:lpstr>PowerPoint Presentation</vt:lpstr>
      <vt:lpstr>API Screenshots</vt:lpstr>
      <vt:lpstr>API Screenshots</vt:lpstr>
      <vt:lpstr>API Screenshots</vt:lpstr>
      <vt:lpstr>WIKI PAGE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jayanath singavarapu</dc:creator>
  <cp:lastModifiedBy>jayanath singavarapu</cp:lastModifiedBy>
  <cp:revision>34</cp:revision>
  <dcterms:modified xsi:type="dcterms:W3CDTF">2025-04-08T05:03:22Z</dcterms:modified>
</cp:coreProperties>
</file>